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89" r:id="rId3"/>
    <p:sldId id="258" r:id="rId4"/>
    <p:sldId id="259" r:id="rId5"/>
    <p:sldId id="260" r:id="rId6"/>
    <p:sldId id="285" r:id="rId7"/>
    <p:sldId id="261" r:id="rId8"/>
    <p:sldId id="262" r:id="rId9"/>
    <p:sldId id="290" r:id="rId10"/>
    <p:sldId id="291" r:id="rId11"/>
    <p:sldId id="263" r:id="rId12"/>
    <p:sldId id="264" r:id="rId13"/>
    <p:sldId id="265" r:id="rId14"/>
    <p:sldId id="266" r:id="rId15"/>
    <p:sldId id="267" r:id="rId16"/>
    <p:sldId id="268" r:id="rId17"/>
    <p:sldId id="269" r:id="rId18"/>
    <p:sldId id="270" r:id="rId19"/>
    <p:sldId id="272" r:id="rId20"/>
    <p:sldId id="273" r:id="rId21"/>
    <p:sldId id="274" r:id="rId22"/>
    <p:sldId id="275" r:id="rId23"/>
    <p:sldId id="276" r:id="rId24"/>
    <p:sldId id="286" r:id="rId25"/>
    <p:sldId id="277" r:id="rId26"/>
    <p:sldId id="278" r:id="rId27"/>
    <p:sldId id="279" r:id="rId28"/>
    <p:sldId id="287" r:id="rId29"/>
    <p:sldId id="280" r:id="rId30"/>
    <p:sldId id="288" r:id="rId31"/>
    <p:sldId id="281" r:id="rId32"/>
    <p:sldId id="282" r:id="rId33"/>
    <p:sldId id="283" r:id="rId34"/>
    <p:sldId id="257" r:id="rId3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3E955D0-511B-4871-8A0B-CFF7111F13F3}" type="datetimeFigureOut">
              <a:rPr lang="es-CO" smtClean="0"/>
              <a:t>18/12/2015</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A10F0A-C61F-4915-8C94-ECFB9FF13F9F}" type="slidenum">
              <a:rPr lang="es-CO" smtClean="0"/>
              <a:t>‹Nº›</a:t>
            </a:fld>
            <a:endParaRPr lang="es-CO"/>
          </a:p>
        </p:txBody>
      </p:sp>
    </p:spTree>
    <p:extLst>
      <p:ext uri="{BB962C8B-B14F-4D97-AF65-F5344CB8AC3E}">
        <p14:creationId xmlns:p14="http://schemas.microsoft.com/office/powerpoint/2010/main" val="3951231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BEA10F0A-C61F-4915-8C94-ECFB9FF13F9F}" type="slidenum">
              <a:rPr lang="es-CO" smtClean="0"/>
              <a:t>28</a:t>
            </a:fld>
            <a:endParaRPr lang="es-CO"/>
          </a:p>
        </p:txBody>
      </p:sp>
    </p:spTree>
    <p:extLst>
      <p:ext uri="{BB962C8B-B14F-4D97-AF65-F5344CB8AC3E}">
        <p14:creationId xmlns:p14="http://schemas.microsoft.com/office/powerpoint/2010/main" val="1325994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18/12/2015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98376" y="2348880"/>
            <a:ext cx="7772400" cy="1470025"/>
          </a:xfrm>
        </p:spPr>
        <p:txBody>
          <a:bodyPr>
            <a:noAutofit/>
          </a:bodyPr>
          <a:lstStyle/>
          <a:p>
            <a:r>
              <a:rPr lang="es-CO" sz="4800" b="1" dirty="0" smtClean="0">
                <a:latin typeface="Arial Narrow" pitchFamily="34" charset="0"/>
              </a:rPr>
              <a:t>LA GRACIA Y LA LEY</a:t>
            </a:r>
            <a:br>
              <a:rPr lang="es-CO" sz="4800" b="1" dirty="0" smtClean="0">
                <a:latin typeface="Arial Narrow" pitchFamily="34" charset="0"/>
              </a:rPr>
            </a:br>
            <a:r>
              <a:rPr lang="es-CO" sz="4800" b="1" dirty="0" smtClean="0">
                <a:solidFill>
                  <a:srgbClr val="FF0000"/>
                </a:solidFill>
                <a:latin typeface="Arial Narrow" pitchFamily="34" charset="0"/>
              </a:rPr>
              <a:t>EN EL NUEVO TESTAMENTO</a:t>
            </a:r>
            <a:endParaRPr lang="es-CO" sz="4800" b="1" dirty="0">
              <a:solidFill>
                <a:srgbClr val="FF0000"/>
              </a:solidFill>
              <a:latin typeface="Arial Narrow" pitchFamily="34" charset="0"/>
            </a:endParaRPr>
          </a:p>
        </p:txBody>
      </p:sp>
      <p:sp>
        <p:nvSpPr>
          <p:cNvPr id="4" name="3 Intercalar"/>
          <p:cNvSpPr/>
          <p:nvPr/>
        </p:nvSpPr>
        <p:spPr>
          <a:xfrm rot="16200000">
            <a:off x="4451412" y="-974340"/>
            <a:ext cx="457200" cy="5544616"/>
          </a:xfrm>
          <a:prstGeom prst="flowChartCollate">
            <a:avLst/>
          </a:pr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4581128"/>
            <a:ext cx="7272807" cy="481013"/>
          </a:xfrm>
          <a:prstGeom prst="rect">
            <a:avLst/>
          </a:prstGeom>
          <a:solidFill>
            <a:srgbClr val="002060"/>
          </a:solidFill>
          <a:ln>
            <a:noFill/>
          </a:ln>
          <a:effectLst/>
        </p:spPr>
      </p:pic>
    </p:spTree>
    <p:extLst>
      <p:ext uri="{BB962C8B-B14F-4D97-AF65-F5344CB8AC3E}">
        <p14:creationId xmlns:p14="http://schemas.microsoft.com/office/powerpoint/2010/main" val="131334884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50000"/>
            </a:schemeClr>
          </a:solidFill>
          <a:effectLst>
            <a:glow rad="228600">
              <a:schemeClr val="accent2">
                <a:satMod val="175000"/>
                <a:alpha val="40000"/>
              </a:schemeClr>
            </a:glow>
          </a:effectLst>
          <a:scene3d>
            <a:camera prst="orthographicFront"/>
            <a:lightRig rig="threePt" dir="t"/>
          </a:scene3d>
          <a:sp3d>
            <a:bevelT w="139700" prst="cross"/>
          </a:sp3d>
        </p:spPr>
        <p:txBody>
          <a:bodyPr>
            <a:normAutofit fontScale="90000"/>
          </a:bodyPr>
          <a:lstStyle/>
          <a:p>
            <a:r>
              <a:rPr lang="es-CO" b="1" dirty="0">
                <a:solidFill>
                  <a:srgbClr val="FFFF00"/>
                </a:solidFill>
              </a:rPr>
              <a:t>LA GRACIA Y LA LEY</a:t>
            </a:r>
            <a:br>
              <a:rPr lang="es-CO" b="1" dirty="0">
                <a:solidFill>
                  <a:srgbClr val="FFFF00"/>
                </a:solidFill>
              </a:rPr>
            </a:br>
            <a:r>
              <a:rPr lang="es-CO" b="1" dirty="0">
                <a:solidFill>
                  <a:srgbClr val="FFFF00"/>
                </a:solidFill>
              </a:rPr>
              <a:t>EN EL NUEVO TESTAMENTO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844824"/>
            <a:ext cx="4104456" cy="3168352"/>
          </a:xfrm>
          <a:prstGeom prst="rect">
            <a:avLst/>
          </a:prstGeom>
          <a:noFill/>
          <a:ln>
            <a:noFill/>
          </a:ln>
          <a:effectLst/>
          <a:scene3d>
            <a:camera prst="orthographicFront"/>
            <a:lightRig rig="threePt" dir="t"/>
          </a:scene3d>
          <a:sp3d>
            <a:bevelT prst="convex"/>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89177" y="1844824"/>
            <a:ext cx="4038807" cy="4524315"/>
          </a:xfrm>
          <a:prstGeom prst="rect">
            <a:avLst/>
          </a:prstGeom>
          <a:solidFill>
            <a:schemeClr val="bg2">
              <a:lumMod val="50000"/>
            </a:schemeClr>
          </a:solidFill>
          <a:scene3d>
            <a:camera prst="orthographicFront"/>
            <a:lightRig rig="threePt" dir="t"/>
          </a:scene3d>
          <a:sp3d>
            <a:bevelT w="139700" prst="cross"/>
          </a:sp3d>
        </p:spPr>
        <p:txBody>
          <a:bodyPr wrap="square">
            <a:spAutoFit/>
          </a:bodyPr>
          <a:lstStyle/>
          <a:p>
            <a:pPr algn="ctr"/>
            <a:r>
              <a:rPr lang="es-CO" sz="3200" dirty="0" smtClean="0"/>
              <a:t>La Teología moderna, enseña que en el A. Testamento la gente era salva por guardar la ley, y que en el N. Testamento la gente será salva solamente por gracia. </a:t>
            </a:r>
          </a:p>
          <a:p>
            <a:pPr algn="ctr"/>
            <a:r>
              <a:rPr lang="es-CO" sz="3200" b="1" dirty="0" smtClean="0"/>
              <a:t>¿será esto cierto? </a:t>
            </a:r>
            <a:endParaRPr lang="es-CO" sz="3200" b="1" dirty="0"/>
          </a:p>
        </p:txBody>
      </p:sp>
      <p:sp>
        <p:nvSpPr>
          <p:cNvPr id="5" name="4 Rectángulo"/>
          <p:cNvSpPr/>
          <p:nvPr/>
        </p:nvSpPr>
        <p:spPr>
          <a:xfrm>
            <a:off x="4427984" y="5168810"/>
            <a:ext cx="4248472" cy="1200329"/>
          </a:xfrm>
          <a:prstGeom prst="rect">
            <a:avLst/>
          </a:prstGeom>
          <a:solidFill>
            <a:schemeClr val="bg2">
              <a:lumMod val="50000"/>
            </a:schemeClr>
          </a:solidFill>
          <a:scene3d>
            <a:camera prst="orthographicFront"/>
            <a:lightRig rig="threePt" dir="t"/>
          </a:scene3d>
          <a:sp3d>
            <a:bevelT w="139700" prst="cross"/>
          </a:sp3d>
        </p:spPr>
        <p:txBody>
          <a:bodyPr wrap="square">
            <a:spAutoFit/>
          </a:bodyPr>
          <a:lstStyle/>
          <a:p>
            <a:pPr algn="ctr"/>
            <a:r>
              <a:rPr lang="es-CO" sz="2400" b="1" dirty="0" smtClean="0"/>
              <a:t>A través </a:t>
            </a:r>
            <a:r>
              <a:rPr lang="es-CO" sz="2400" b="1" dirty="0"/>
              <a:t>del estudio de este tema, veremos lo que </a:t>
            </a:r>
            <a:r>
              <a:rPr lang="es-CO" sz="2400" b="1" dirty="0" smtClean="0"/>
              <a:t>dice la Biblia al </a:t>
            </a:r>
            <a:r>
              <a:rPr lang="es-CO" sz="2400" b="1" dirty="0"/>
              <a:t>respecto</a:t>
            </a:r>
          </a:p>
        </p:txBody>
      </p:sp>
    </p:spTree>
    <p:extLst>
      <p:ext uri="{BB962C8B-B14F-4D97-AF65-F5344CB8AC3E}">
        <p14:creationId xmlns:p14="http://schemas.microsoft.com/office/powerpoint/2010/main" val="343262626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bg2">
              <a:lumMod val="75000"/>
            </a:schemeClr>
          </a:solidFill>
          <a:scene3d>
            <a:camera prst="orthographicFront"/>
            <a:lightRig rig="threePt" dir="t"/>
          </a:scene3d>
          <a:sp3d>
            <a:bevelT w="114300" prst="artDeco"/>
          </a:sp3d>
        </p:spPr>
        <p:txBody>
          <a:bodyPr>
            <a:normAutofit fontScale="62500" lnSpcReduction="20000"/>
          </a:bodyPr>
          <a:lstStyle/>
          <a:p>
            <a:pPr marL="0" indent="0" algn="ctr">
              <a:buNone/>
            </a:pPr>
            <a:r>
              <a:rPr lang="es-CO" sz="4400" b="1" dirty="0">
                <a:solidFill>
                  <a:srgbClr val="FF0000"/>
                </a:solidFill>
              </a:rPr>
              <a:t>.¿Cuál es el significado de la gracia? </a:t>
            </a:r>
          </a:p>
          <a:p>
            <a:pPr marL="0" indent="0" algn="ctr">
              <a:buNone/>
            </a:pPr>
            <a:r>
              <a:rPr lang="es-CO" sz="4400" b="1" dirty="0">
                <a:solidFill>
                  <a:srgbClr val="FF0000"/>
                </a:solidFill>
              </a:rPr>
              <a:t>¿Acaso ésta anula —“invalida” — la ley? </a:t>
            </a:r>
          </a:p>
          <a:p>
            <a:pPr marL="0" indent="0" algn="ctr">
              <a:buNone/>
            </a:pPr>
            <a:r>
              <a:rPr lang="es-CO" sz="4400" b="1" dirty="0">
                <a:solidFill>
                  <a:srgbClr val="FF0000"/>
                </a:solidFill>
              </a:rPr>
              <a:t>¿Es la gracia una “licencia” para pecar? </a:t>
            </a:r>
          </a:p>
          <a:p>
            <a:pPr marL="0" indent="0" algn="ctr">
              <a:buNone/>
            </a:pPr>
            <a:r>
              <a:rPr lang="es-CO" sz="4400" b="1" dirty="0" smtClean="0">
                <a:solidFill>
                  <a:srgbClr val="FF0000"/>
                </a:solidFill>
              </a:rPr>
              <a:t>¿</a:t>
            </a:r>
            <a:r>
              <a:rPr lang="es-CO" sz="4400" b="1" dirty="0">
                <a:solidFill>
                  <a:srgbClr val="FF0000"/>
                </a:solidFill>
              </a:rPr>
              <a:t>Significa “no bajo la ley” que la gracia ha reemplazado — y eliminado cualquier necesidad de que los cristianos produzcan buenas obras</a:t>
            </a:r>
            <a:r>
              <a:rPr lang="es-CO" sz="4400" b="1" dirty="0" smtClean="0">
                <a:solidFill>
                  <a:srgbClr val="FF0000"/>
                </a:solidFill>
              </a:rPr>
              <a:t>?</a:t>
            </a:r>
          </a:p>
          <a:p>
            <a:pPr marL="0" indent="0" algn="ctr">
              <a:buNone/>
            </a:pPr>
            <a:r>
              <a:rPr lang="es-CO" sz="4400" b="1" dirty="0" smtClean="0">
                <a:solidFill>
                  <a:srgbClr val="FF0000"/>
                </a:solidFill>
              </a:rPr>
              <a:t>¿</a:t>
            </a:r>
            <a:r>
              <a:rPr lang="es-CO" sz="4400" b="1" dirty="0">
                <a:solidFill>
                  <a:srgbClr val="FF0000"/>
                </a:solidFill>
              </a:rPr>
              <a:t>Qué enseñaron Cristo y Sus apóstoles? </a:t>
            </a:r>
            <a:endParaRPr lang="es-CO" sz="4400" b="1" dirty="0" smtClean="0">
              <a:solidFill>
                <a:srgbClr val="FF0000"/>
              </a:solidFill>
            </a:endParaRPr>
          </a:p>
          <a:p>
            <a:pPr marL="0" indent="0" algn="ctr">
              <a:buNone/>
            </a:pPr>
            <a:r>
              <a:rPr lang="es-CO" sz="4400" b="1" dirty="0" smtClean="0">
                <a:solidFill>
                  <a:srgbClr val="FF0000"/>
                </a:solidFill>
              </a:rPr>
              <a:t>¿</a:t>
            </a:r>
            <a:r>
              <a:rPr lang="es-CO" sz="4400" b="1" dirty="0">
                <a:solidFill>
                  <a:srgbClr val="FF0000"/>
                </a:solidFill>
              </a:rPr>
              <a:t>Qué dice la Biblia realmente?</a:t>
            </a:r>
          </a:p>
          <a:p>
            <a:pPr marL="0" indent="0" algn="ctr">
              <a:buNone/>
            </a:pPr>
            <a:r>
              <a:rPr lang="es-CO" sz="4400" b="1" dirty="0">
                <a:solidFill>
                  <a:srgbClr val="FF0000"/>
                </a:solidFill>
              </a:rPr>
              <a:t>¿Cuál es la enseñanza del Nuevo Testamento acerca de la “ley y la gracia</a:t>
            </a:r>
            <a:r>
              <a:rPr lang="es-CO" sz="4400" b="1" dirty="0" smtClean="0">
                <a:solidFill>
                  <a:srgbClr val="FF0000"/>
                </a:solidFill>
              </a:rPr>
              <a:t>”?</a:t>
            </a:r>
          </a:p>
          <a:p>
            <a:pPr marL="0" indent="0" algn="ctr">
              <a:buNone/>
            </a:pPr>
            <a:r>
              <a:rPr lang="es-CO" sz="4400" b="1" dirty="0" smtClean="0">
                <a:solidFill>
                  <a:srgbClr val="FF0000"/>
                </a:solidFill>
              </a:rPr>
              <a:t>¿</a:t>
            </a:r>
            <a:r>
              <a:rPr lang="es-CO" sz="4400" b="1" dirty="0">
                <a:solidFill>
                  <a:srgbClr val="FF0000"/>
                </a:solidFill>
              </a:rPr>
              <a:t>Es una o la otra — ley versus gracia — o ambas — ley y gracia? </a:t>
            </a:r>
            <a:endParaRPr lang="es-CO" sz="4400" b="1" dirty="0" smtClean="0">
              <a:solidFill>
                <a:srgbClr val="FF0000"/>
              </a:solidFill>
            </a:endParaRPr>
          </a:p>
          <a:p>
            <a:pPr marL="0" indent="0" algn="ctr">
              <a:buNone/>
            </a:pPr>
            <a:endParaRPr lang="es-CO" dirty="0">
              <a:solidFill>
                <a:srgbClr val="FF0000"/>
              </a:solidFill>
            </a:endParaRPr>
          </a:p>
          <a:p>
            <a:pPr marL="0" indent="0" algn="ctr">
              <a:buNone/>
            </a:pPr>
            <a:r>
              <a:rPr lang="es-CO" sz="4400" b="1" dirty="0" smtClean="0"/>
              <a:t>Este </a:t>
            </a:r>
            <a:r>
              <a:rPr lang="es-CO" sz="4400" b="1" dirty="0"/>
              <a:t>es un tema de gran controversia, que deja a muchos confundidos. Esto no debe ser así. ¡Aquí está la clara enseñanza de la Biblia</a:t>
            </a:r>
            <a:r>
              <a:rPr lang="es-CO" sz="4400" b="1" dirty="0" smtClean="0"/>
              <a:t>!</a:t>
            </a:r>
            <a:endParaRPr lang="es-CO" sz="4400" b="1" dirty="0"/>
          </a:p>
        </p:txBody>
      </p:sp>
    </p:spTree>
    <p:extLst>
      <p:ext uri="{BB962C8B-B14F-4D97-AF65-F5344CB8AC3E}">
        <p14:creationId xmlns:p14="http://schemas.microsoft.com/office/powerpoint/2010/main" val="2075330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40000"/>
              <a:lumOff val="60000"/>
            </a:schemeClr>
          </a:solidFill>
          <a:scene3d>
            <a:camera prst="orthographicFront"/>
            <a:lightRig rig="threePt" dir="t"/>
          </a:scene3d>
          <a:sp3d>
            <a:bevelT w="114300" prst="artDeco"/>
          </a:sp3d>
        </p:spPr>
        <p:txBody>
          <a:bodyPr>
            <a:normAutofit fontScale="92500" lnSpcReduction="10000"/>
          </a:bodyPr>
          <a:lstStyle/>
          <a:p>
            <a:pPr marL="0" indent="0" algn="ctr">
              <a:buNone/>
            </a:pPr>
            <a:r>
              <a:rPr lang="es-CO" b="1" dirty="0">
                <a:solidFill>
                  <a:srgbClr val="FF0000"/>
                </a:solidFill>
              </a:rPr>
              <a:t>El significado de la gracia en el Nuevo Testamento no tiene nada que ver con abolir las leyes de Dios. </a:t>
            </a:r>
            <a:endParaRPr lang="es-CO" b="1" dirty="0" smtClean="0">
              <a:solidFill>
                <a:srgbClr val="FF0000"/>
              </a:solidFill>
            </a:endParaRPr>
          </a:p>
          <a:p>
            <a:pPr marL="0" indent="0" algn="ctr">
              <a:buNone/>
            </a:pPr>
            <a:endParaRPr lang="es-CO" dirty="0" smtClean="0"/>
          </a:p>
          <a:p>
            <a:pPr marL="0" indent="0" algn="ctr">
              <a:buNone/>
            </a:pPr>
            <a:r>
              <a:rPr lang="es-CO" sz="3900" b="1" dirty="0" smtClean="0"/>
              <a:t>1)</a:t>
            </a:r>
            <a:r>
              <a:rPr lang="es-CO" sz="3500" dirty="0" smtClean="0"/>
              <a:t>.</a:t>
            </a:r>
            <a:r>
              <a:rPr lang="es-CO" dirty="0" smtClean="0"/>
              <a:t>Los </a:t>
            </a:r>
            <a:r>
              <a:rPr lang="es-CO" dirty="0"/>
              <a:t>falsos maestros que promueven la “gracia” por encima de la obediencia </a:t>
            </a:r>
            <a:r>
              <a:rPr lang="es-CO" u="sng" dirty="0"/>
              <a:t>ignoran que el Nuevo Testamento fue escrito para aquellos a quienes Dios llama para asumir posiciones de gran responsabilidad en Su reino</a:t>
            </a:r>
            <a:r>
              <a:rPr lang="es-CO" dirty="0"/>
              <a:t>. </a:t>
            </a:r>
            <a:endParaRPr lang="es-CO" dirty="0" smtClean="0"/>
          </a:p>
          <a:p>
            <a:pPr marL="0" indent="0" algn="ctr">
              <a:buNone/>
            </a:pPr>
            <a:endParaRPr lang="es-CO" dirty="0" smtClean="0"/>
          </a:p>
          <a:p>
            <a:pPr marL="0" indent="0" algn="ctr">
              <a:buNone/>
            </a:pPr>
            <a:r>
              <a:rPr lang="es-CO" sz="3900" b="1" dirty="0" smtClean="0"/>
              <a:t>2). </a:t>
            </a:r>
            <a:r>
              <a:rPr lang="es-CO" dirty="0" smtClean="0"/>
              <a:t>Estos </a:t>
            </a:r>
            <a:r>
              <a:rPr lang="es-CO" dirty="0"/>
              <a:t>falsos maestros malentienden porque Dios </a:t>
            </a:r>
            <a:r>
              <a:rPr lang="es-CO" u="sng" dirty="0"/>
              <a:t>ni les ha abierto las mentes, ni les ha dado Su Espíritu Santo, que es necesario para comprender Su ver</a:t>
            </a:r>
            <a:r>
              <a:rPr lang="es-CO" dirty="0"/>
              <a:t>dad.</a:t>
            </a:r>
          </a:p>
          <a:p>
            <a:endParaRPr lang="es-CO" dirty="0"/>
          </a:p>
        </p:txBody>
      </p:sp>
    </p:spTree>
    <p:extLst>
      <p:ext uri="{BB962C8B-B14F-4D97-AF65-F5344CB8AC3E}">
        <p14:creationId xmlns:p14="http://schemas.microsoft.com/office/powerpoint/2010/main" val="143194020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40000"/>
              <a:lumOff val="60000"/>
            </a:schemeClr>
          </a:solidFill>
          <a:scene3d>
            <a:camera prst="orthographicFront"/>
            <a:lightRig rig="threePt" dir="t"/>
          </a:scene3d>
          <a:sp3d>
            <a:bevelT w="114300" prst="artDeco"/>
          </a:sp3d>
        </p:spPr>
        <p:txBody>
          <a:bodyPr>
            <a:normAutofit fontScale="92500" lnSpcReduction="20000"/>
          </a:bodyPr>
          <a:lstStyle/>
          <a:p>
            <a:pPr marL="0" indent="0">
              <a:buNone/>
            </a:pPr>
            <a:r>
              <a:rPr lang="es-CO" dirty="0"/>
              <a:t>El llamamiento cristiano </a:t>
            </a:r>
            <a:r>
              <a:rPr lang="es-CO" dirty="0" smtClean="0"/>
              <a:t>de </a:t>
            </a:r>
            <a:r>
              <a:rPr lang="es-CO" dirty="0" smtClean="0">
                <a:solidFill>
                  <a:srgbClr val="FF0000"/>
                </a:solidFill>
              </a:rPr>
              <a:t>(Rom</a:t>
            </a:r>
            <a:r>
              <a:rPr lang="es-CO" dirty="0">
                <a:solidFill>
                  <a:srgbClr val="FF0000"/>
                </a:solidFill>
              </a:rPr>
              <a:t>. 8:29-30) </a:t>
            </a:r>
            <a:r>
              <a:rPr lang="es-CO" dirty="0"/>
              <a:t>está basado en la gracia — </a:t>
            </a:r>
            <a:r>
              <a:rPr lang="es-CO" u="sng" dirty="0">
                <a:latin typeface="Agency FB" pitchFamily="34" charset="0"/>
              </a:rPr>
              <a:t>perdón inmerecido de los pecados pasados y misericordia tras un arrepentimiento genuino</a:t>
            </a:r>
            <a:r>
              <a:rPr lang="es-CO" dirty="0"/>
              <a:t>. </a:t>
            </a:r>
            <a:endParaRPr lang="es-CO" dirty="0" smtClean="0"/>
          </a:p>
          <a:p>
            <a:pPr marL="400050" lvl="1" indent="0">
              <a:buNone/>
            </a:pPr>
            <a:endParaRPr lang="es-CO" dirty="0" smtClean="0"/>
          </a:p>
          <a:p>
            <a:pPr marL="400050" lvl="1" indent="0">
              <a:buNone/>
            </a:pPr>
            <a:r>
              <a:rPr lang="es-CO" dirty="0" smtClean="0"/>
              <a:t>29 «Porque </a:t>
            </a:r>
            <a:r>
              <a:rPr lang="es-CO" dirty="0"/>
              <a:t>a los que antes conoció, también los predestinó para que fuesen hechos conformes a la imagen de su Hijo, para que él sea el primogénito entre muchos hermanos</a:t>
            </a:r>
            <a:r>
              <a:rPr lang="es-CO" dirty="0" smtClean="0"/>
              <a:t>. </a:t>
            </a:r>
            <a:r>
              <a:rPr lang="es-CO" dirty="0"/>
              <a:t>30 Y a los que predestinó, a éstos también llamó; y a los que llamó, a éstos también justificó; y a los que justificó, a éstos también glorificó</a:t>
            </a:r>
            <a:r>
              <a:rPr lang="es-CO" dirty="0" smtClean="0"/>
              <a:t>.»</a:t>
            </a:r>
          </a:p>
          <a:p>
            <a:pPr marL="0" indent="0">
              <a:buNone/>
            </a:pPr>
            <a:endParaRPr lang="es-CO" dirty="0" smtClean="0"/>
          </a:p>
          <a:p>
            <a:pPr marL="0" indent="0">
              <a:buNone/>
            </a:pPr>
            <a:r>
              <a:rPr lang="es-CO" dirty="0" smtClean="0"/>
              <a:t>Los </a:t>
            </a:r>
            <a:r>
              <a:rPr lang="es-CO" dirty="0"/>
              <a:t>cristianos entienden que la propia salvación ofrecida a ellos es una </a:t>
            </a:r>
            <a:r>
              <a:rPr lang="es-CO" u="sng" dirty="0" smtClean="0"/>
              <a:t>DÁDIVA, UN REGALO DE GRACIA</a:t>
            </a:r>
            <a:r>
              <a:rPr lang="es-CO" dirty="0" smtClean="0"/>
              <a:t>, y </a:t>
            </a:r>
            <a:r>
              <a:rPr lang="es-CO" dirty="0"/>
              <a:t>que deben continuar viviendo una vida de obediencia </a:t>
            </a:r>
            <a:r>
              <a:rPr lang="es-CO" dirty="0">
                <a:solidFill>
                  <a:srgbClr val="FF0000"/>
                </a:solidFill>
              </a:rPr>
              <a:t>(Hechos 5:32, Juan 14:15)</a:t>
            </a:r>
            <a:r>
              <a:rPr lang="es-CO" dirty="0"/>
              <a:t> y perseverancia.</a:t>
            </a:r>
          </a:p>
        </p:txBody>
      </p:sp>
    </p:spTree>
    <p:extLst>
      <p:ext uri="{BB962C8B-B14F-4D97-AF65-F5344CB8AC3E}">
        <p14:creationId xmlns:p14="http://schemas.microsoft.com/office/powerpoint/2010/main" val="132578437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856984" cy="6480720"/>
          </a:xfrm>
          <a:solidFill>
            <a:schemeClr val="accent3">
              <a:lumMod val="40000"/>
              <a:lumOff val="60000"/>
            </a:schemeClr>
          </a:solidFill>
          <a:scene3d>
            <a:camera prst="orthographicFront"/>
            <a:lightRig rig="threePt" dir="t"/>
          </a:scene3d>
          <a:sp3d>
            <a:bevelT w="114300" prst="artDeco"/>
          </a:sp3d>
        </p:spPr>
        <p:txBody>
          <a:bodyPr>
            <a:normAutofit fontScale="70000" lnSpcReduction="20000"/>
          </a:bodyPr>
          <a:lstStyle/>
          <a:p>
            <a:pPr marL="400050" lvl="1" indent="0">
              <a:buNone/>
            </a:pPr>
            <a:r>
              <a:rPr lang="es-CO" sz="4000" dirty="0" smtClean="0">
                <a:solidFill>
                  <a:srgbClr val="FF0000"/>
                </a:solidFill>
              </a:rPr>
              <a:t>Hechos 5:32:</a:t>
            </a:r>
            <a:r>
              <a:rPr lang="es-CO" sz="3400" dirty="0" smtClean="0">
                <a:solidFill>
                  <a:srgbClr val="FF0000"/>
                </a:solidFill>
              </a:rPr>
              <a:t> </a:t>
            </a:r>
            <a:r>
              <a:rPr lang="es-CO" sz="3400" dirty="0" smtClean="0"/>
              <a:t>«Y </a:t>
            </a:r>
            <a:r>
              <a:rPr lang="es-CO" sz="3400" dirty="0"/>
              <a:t>nosotros somos testigos suyos de estas cosas, y también el Espíritu Santo, </a:t>
            </a:r>
            <a:r>
              <a:rPr lang="es-CO" sz="3400" dirty="0" smtClean="0"/>
              <a:t>EL CUAL HA DADO DIOS A LOS QUE LE </a:t>
            </a:r>
            <a:r>
              <a:rPr lang="es-CO" sz="3400" dirty="0"/>
              <a:t>OBEDECEN.» </a:t>
            </a:r>
            <a:endParaRPr lang="es-CO" sz="3400" dirty="0" smtClean="0"/>
          </a:p>
          <a:p>
            <a:pPr marL="0" indent="0">
              <a:buNone/>
            </a:pPr>
            <a:endParaRPr lang="es-CO" dirty="0" smtClean="0"/>
          </a:p>
          <a:p>
            <a:pPr marL="0" indent="0">
              <a:buNone/>
            </a:pPr>
            <a:r>
              <a:rPr lang="es-CO" dirty="0" smtClean="0"/>
              <a:t>El </a:t>
            </a:r>
            <a:r>
              <a:rPr lang="es-CO" dirty="0"/>
              <a:t>Espíritu es dado no sólo a los apóstoles, sino a todos los que sinceramente se dejan dirigir por Dios, y por lo tanto le obedecen.   </a:t>
            </a:r>
            <a:r>
              <a:rPr lang="es-CO" dirty="0" smtClean="0"/>
              <a:t>Obediencia </a:t>
            </a:r>
            <a:r>
              <a:rPr lang="es-CO" dirty="0"/>
              <a:t>de la criatura a su Creador, prestada de todo corazón y con amor, es el fundamento y la esencia de una relación correcta con Dios. </a:t>
            </a:r>
            <a:endParaRPr lang="es-CO" dirty="0" smtClean="0"/>
          </a:p>
          <a:p>
            <a:pPr marL="0" indent="0">
              <a:buNone/>
            </a:pPr>
            <a:r>
              <a:rPr lang="es-CO" dirty="0" smtClean="0"/>
              <a:t>La </a:t>
            </a:r>
            <a:r>
              <a:rPr lang="es-CO" dirty="0"/>
              <a:t>salvación eterna, ofrecida por gracia y recibida por </a:t>
            </a:r>
            <a:r>
              <a:rPr lang="es-CO" dirty="0" smtClean="0"/>
              <a:t>fe está </a:t>
            </a:r>
            <a:r>
              <a:rPr lang="es-CO" dirty="0"/>
              <a:t>a disposición de los que obedezcan y se sometan a la voluntad de Dios </a:t>
            </a:r>
            <a:r>
              <a:rPr lang="es-CO" dirty="0" smtClean="0"/>
              <a:t>La </a:t>
            </a:r>
            <a:r>
              <a:rPr lang="es-CO" dirty="0"/>
              <a:t>verdadera obediencia se manifiesta observando con amor los santos mandamientos de Dios </a:t>
            </a:r>
            <a:r>
              <a:rPr lang="es-CO" b="1" dirty="0" smtClean="0">
                <a:solidFill>
                  <a:srgbClr val="FF0000"/>
                </a:solidFill>
              </a:rPr>
              <a:t>(ver 1Juan5:3</a:t>
            </a:r>
            <a:r>
              <a:rPr lang="es-CO" b="1" dirty="0">
                <a:solidFill>
                  <a:srgbClr val="FF0000"/>
                </a:solidFill>
              </a:rPr>
              <a:t>). </a:t>
            </a:r>
            <a:endParaRPr lang="es-CO" b="1" dirty="0" smtClean="0">
              <a:solidFill>
                <a:srgbClr val="FF0000"/>
              </a:solidFill>
            </a:endParaRPr>
          </a:p>
          <a:p>
            <a:pPr marL="400050" lvl="1" indent="0">
              <a:buNone/>
            </a:pPr>
            <a:endParaRPr lang="es-CO" b="1" dirty="0" smtClean="0">
              <a:solidFill>
                <a:srgbClr val="FF0000"/>
              </a:solidFill>
            </a:endParaRPr>
          </a:p>
          <a:p>
            <a:pPr marL="400050" lvl="1" indent="0">
              <a:buNone/>
            </a:pPr>
            <a:r>
              <a:rPr lang="es-CO" sz="4000" b="1" dirty="0" smtClean="0">
                <a:solidFill>
                  <a:srgbClr val="FF0000"/>
                </a:solidFill>
              </a:rPr>
              <a:t>Juan 14:1</a:t>
            </a:r>
            <a:r>
              <a:rPr lang="es-CO" sz="3400" dirty="0" smtClean="0"/>
              <a:t>5: «Si </a:t>
            </a:r>
            <a:r>
              <a:rPr lang="es-CO" sz="3400" dirty="0"/>
              <a:t>me amáis, </a:t>
            </a:r>
            <a:r>
              <a:rPr lang="es-CO" sz="3400" dirty="0" smtClean="0"/>
              <a:t>GUARDAD MIS MANDAMIENTOS</a:t>
            </a:r>
            <a:r>
              <a:rPr lang="es-CO" sz="4000" dirty="0" smtClean="0"/>
              <a:t>»</a:t>
            </a:r>
            <a:r>
              <a:rPr lang="es-CO" dirty="0" smtClean="0"/>
              <a:t> </a:t>
            </a:r>
          </a:p>
          <a:p>
            <a:pPr marL="0" indent="0">
              <a:buNone/>
            </a:pPr>
            <a:endParaRPr lang="es-CO" dirty="0" smtClean="0"/>
          </a:p>
          <a:p>
            <a:pPr marL="0" indent="0">
              <a:buNone/>
            </a:pPr>
            <a:r>
              <a:rPr lang="es-CO" sz="3400" dirty="0" smtClean="0"/>
              <a:t>El </a:t>
            </a:r>
            <a:r>
              <a:rPr lang="es-CO" sz="3400" dirty="0"/>
              <a:t>amor es el móvil impelente de la obediencia. Jesús sin duda deseaba que sus discípulos guardasen los mandamientos, el uso del indicativo “guardaréis” hace resaltar el significativo pensamiento de que </a:t>
            </a:r>
            <a:r>
              <a:rPr lang="es-CO" sz="3400" dirty="0" smtClean="0"/>
              <a:t>LA OBEDIENCIA ES EL RESULTADO NATURAL DEL AMOR. </a:t>
            </a:r>
            <a:endParaRPr lang="es-CO" sz="3400" dirty="0"/>
          </a:p>
        </p:txBody>
      </p:sp>
    </p:spTree>
    <p:extLst>
      <p:ext uri="{BB962C8B-B14F-4D97-AF65-F5344CB8AC3E}">
        <p14:creationId xmlns:p14="http://schemas.microsoft.com/office/powerpoint/2010/main" val="96647852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7" dur="500"/>
                                        <p:tgtEl>
                                          <p:spTgt spid="3">
                                            <p:txEl>
                                              <p:pRg st="5" end="5"/>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randombar(horizontal)">
                                      <p:cBhvr>
                                        <p:cTn id="1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effectLst>
            <a:glow rad="228600">
              <a:schemeClr val="accent2">
                <a:satMod val="175000"/>
                <a:alpha val="40000"/>
              </a:schemeClr>
            </a:glow>
          </a:effectLst>
          <a:scene3d>
            <a:camera prst="orthographicFront"/>
            <a:lightRig rig="threePt" dir="t"/>
          </a:scene3d>
          <a:sp3d>
            <a:bevelT w="114300" prst="artDeco"/>
          </a:sp3d>
        </p:spPr>
        <p:txBody>
          <a:bodyPr>
            <a:normAutofit/>
          </a:bodyPr>
          <a:lstStyle/>
          <a:p>
            <a:r>
              <a:rPr lang="es-CO" sz="5400" b="1" dirty="0"/>
              <a:t>La ley en perspectiva</a:t>
            </a:r>
          </a:p>
        </p:txBody>
      </p:sp>
      <p:sp>
        <p:nvSpPr>
          <p:cNvPr id="3" name="2 Marcador de contenido"/>
          <p:cNvSpPr>
            <a:spLocks noGrp="1"/>
          </p:cNvSpPr>
          <p:nvPr>
            <p:ph idx="1"/>
          </p:nvPr>
        </p:nvSpPr>
        <p:spPr>
          <a:xfrm>
            <a:off x="457200" y="1600200"/>
            <a:ext cx="8229600" cy="5069160"/>
          </a:xfrm>
          <a:solidFill>
            <a:schemeClr val="accent3">
              <a:lumMod val="40000"/>
              <a:lumOff val="60000"/>
            </a:schemeClr>
          </a:solidFill>
          <a:scene3d>
            <a:camera prst="orthographicFront"/>
            <a:lightRig rig="threePt" dir="t"/>
          </a:scene3d>
          <a:sp3d>
            <a:bevelT w="114300" prst="artDeco"/>
          </a:sp3d>
        </p:spPr>
        <p:txBody>
          <a:bodyPr>
            <a:normAutofit fontScale="77500" lnSpcReduction="20000"/>
          </a:bodyPr>
          <a:lstStyle/>
          <a:p>
            <a:pPr marL="0" indent="0" algn="ctr">
              <a:buNone/>
            </a:pPr>
            <a:r>
              <a:rPr lang="es-CO" dirty="0">
                <a:solidFill>
                  <a:srgbClr val="FF0000"/>
                </a:solidFill>
              </a:rPr>
              <a:t>La mayoría de religiosos afirman que la ley de Dios fue abolida por el sacrificio de Jesucristo. Ellos piensan que la humanidad ya no está agobiada por los estrictos requisitos de esa “dura ley” que se interpone en su camino a la libertad — de “pasarla bien</a:t>
            </a:r>
            <a:r>
              <a:rPr lang="es-CO" dirty="0" smtClean="0">
                <a:solidFill>
                  <a:srgbClr val="FF0000"/>
                </a:solidFill>
              </a:rPr>
              <a:t>”, como se dice: «pasarla chévere».</a:t>
            </a:r>
          </a:p>
          <a:p>
            <a:pPr marL="400050" lvl="1" indent="0" algn="ctr">
              <a:buNone/>
            </a:pPr>
            <a:endParaRPr lang="es-CO" dirty="0" smtClean="0"/>
          </a:p>
          <a:p>
            <a:pPr marL="400050" lvl="1" indent="0" algn="ctr">
              <a:buNone/>
            </a:pPr>
            <a:r>
              <a:rPr lang="es-CO" dirty="0" smtClean="0"/>
              <a:t>Pero </a:t>
            </a:r>
            <a:r>
              <a:rPr lang="es-CO" dirty="0"/>
              <a:t>el apóstol Pablo escribió, en </a:t>
            </a:r>
            <a:r>
              <a:rPr lang="es-CO" b="1" dirty="0">
                <a:solidFill>
                  <a:srgbClr val="FF0000"/>
                </a:solidFill>
              </a:rPr>
              <a:t>Romanos 7:7</a:t>
            </a:r>
            <a:r>
              <a:rPr lang="es-CO" dirty="0"/>
              <a:t>: </a:t>
            </a:r>
            <a:r>
              <a:rPr lang="es-CO" b="1" dirty="0"/>
              <a:t>“¿</a:t>
            </a:r>
            <a:r>
              <a:rPr lang="es-CO" b="1" dirty="0">
                <a:latin typeface="Agency FB" pitchFamily="34" charset="0"/>
              </a:rPr>
              <a:t>Qué diremos, pues? ¿La ley es pecado? En ninguna manera. Pero yo no conocí el pecado sino por la ley; porque tampoco conociera la codicia, si la ley no dijera: No codiciarás</a:t>
            </a:r>
            <a:r>
              <a:rPr lang="es-CO" dirty="0"/>
              <a:t>”. </a:t>
            </a:r>
            <a:endParaRPr lang="es-CO" dirty="0" smtClean="0"/>
          </a:p>
          <a:p>
            <a:pPr marL="0" indent="0">
              <a:buNone/>
            </a:pPr>
            <a:endParaRPr lang="es-CO" dirty="0" smtClean="0"/>
          </a:p>
          <a:p>
            <a:pPr marL="0" indent="0" algn="ctr">
              <a:buNone/>
            </a:pPr>
            <a:r>
              <a:rPr lang="es-CO" dirty="0" smtClean="0">
                <a:solidFill>
                  <a:srgbClr val="FF0000"/>
                </a:solidFill>
              </a:rPr>
              <a:t>La </a:t>
            </a:r>
            <a:r>
              <a:rPr lang="es-CO" dirty="0">
                <a:solidFill>
                  <a:srgbClr val="FF0000"/>
                </a:solidFill>
              </a:rPr>
              <a:t>mayoría de </a:t>
            </a:r>
            <a:r>
              <a:rPr lang="es-CO" dirty="0" smtClean="0">
                <a:solidFill>
                  <a:srgbClr val="FF0000"/>
                </a:solidFill>
              </a:rPr>
              <a:t>líderes religiosos </a:t>
            </a:r>
            <a:r>
              <a:rPr lang="es-CO" dirty="0">
                <a:solidFill>
                  <a:srgbClr val="FF0000"/>
                </a:solidFill>
              </a:rPr>
              <a:t>han condenado tradicionalmente la ley mientras que absuelven el pecado. Sin embargo, no es la ley la culpable, sino el pecado. Por nosotros mismos, no podemos descubrir la ley perfecta de Dios. Dios tiene que revelarla y enseñárnosla.</a:t>
            </a:r>
          </a:p>
        </p:txBody>
      </p:sp>
    </p:spTree>
    <p:extLst>
      <p:ext uri="{BB962C8B-B14F-4D97-AF65-F5344CB8AC3E}">
        <p14:creationId xmlns:p14="http://schemas.microsoft.com/office/powerpoint/2010/main" val="179372605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3">
              <a:lumMod val="40000"/>
              <a:lumOff val="60000"/>
            </a:schemeClr>
          </a:solidFill>
          <a:scene3d>
            <a:camera prst="orthographicFront"/>
            <a:lightRig rig="threePt" dir="t"/>
          </a:scene3d>
          <a:sp3d>
            <a:bevelT w="114300" prst="hardEdge"/>
          </a:sp3d>
        </p:spPr>
        <p:txBody>
          <a:bodyPr>
            <a:normAutofit fontScale="70000" lnSpcReduction="20000"/>
          </a:bodyPr>
          <a:lstStyle/>
          <a:p>
            <a:pPr marL="0" indent="0">
              <a:buNone/>
            </a:pPr>
            <a:r>
              <a:rPr lang="es-CO" dirty="0"/>
              <a:t>Los líderes del cristianismo profeso insisten que la ley espiritual de Dios — los Diez Mandamientos — está abolida. Ellos la llaman la “ley de Moisés”, afirmando que fue abolida mediante el sacrificio de Cristo. Pero ellos no saben la diferencia entre los rituales de sacrificio levíticos, la ley de Moisés y la ley de </a:t>
            </a:r>
            <a:r>
              <a:rPr lang="es-CO" dirty="0" smtClean="0"/>
              <a:t>Dios.</a:t>
            </a:r>
          </a:p>
          <a:p>
            <a:pPr marL="0" indent="0">
              <a:buNone/>
            </a:pPr>
            <a:r>
              <a:rPr lang="es-CO" dirty="0" smtClean="0"/>
              <a:t>Los </a:t>
            </a:r>
            <a:r>
              <a:rPr lang="es-CO" dirty="0"/>
              <a:t>Diez Mandamientos </a:t>
            </a:r>
            <a:r>
              <a:rPr lang="es-CO" b="1" dirty="0" smtClean="0"/>
              <a:t>NO </a:t>
            </a:r>
            <a:r>
              <a:rPr lang="es-CO" dirty="0" smtClean="0"/>
              <a:t>fueron </a:t>
            </a:r>
            <a:r>
              <a:rPr lang="es-CO" dirty="0"/>
              <a:t>llamados la ley de Moisés, sino más bien la ley de Dios. La ley de Moisés consistía de:</a:t>
            </a:r>
            <a:r>
              <a:rPr lang="es-CO" sz="3800" b="1" dirty="0"/>
              <a:t> </a:t>
            </a:r>
            <a:endParaRPr lang="es-CO" sz="3800" b="1" dirty="0" smtClean="0"/>
          </a:p>
          <a:p>
            <a:pPr marL="514350" indent="-514350">
              <a:buAutoNum type="arabicParenBoth"/>
            </a:pPr>
            <a:endParaRPr lang="es-CO" dirty="0" smtClean="0"/>
          </a:p>
          <a:p>
            <a:pPr marL="514350" indent="-514350">
              <a:buAutoNum type="arabicParenBoth"/>
            </a:pPr>
            <a:r>
              <a:rPr lang="es-CO" sz="3400" b="1" u="sng" dirty="0" smtClean="0"/>
              <a:t>las </a:t>
            </a:r>
            <a:r>
              <a:rPr lang="es-CO" sz="3400" b="1" u="sng" dirty="0"/>
              <a:t>leyes civiles</a:t>
            </a:r>
            <a:r>
              <a:rPr lang="es-CO" sz="3400" b="1" dirty="0"/>
              <a:t> </a:t>
            </a:r>
            <a:r>
              <a:rPr lang="es-CO" dirty="0"/>
              <a:t>— los estatutos y juicios que Moisés trasmitió al pueblo de parte de Dios, registrados en </a:t>
            </a:r>
            <a:r>
              <a:rPr lang="es-CO" b="1" dirty="0">
                <a:solidFill>
                  <a:srgbClr val="FF0000"/>
                </a:solidFill>
              </a:rPr>
              <a:t>Éxodo 21-23</a:t>
            </a:r>
            <a:r>
              <a:rPr lang="es-CO" dirty="0">
                <a:solidFill>
                  <a:srgbClr val="FF0000"/>
                </a:solidFill>
              </a:rPr>
              <a:t> </a:t>
            </a:r>
            <a:r>
              <a:rPr lang="es-CO" dirty="0"/>
              <a:t>y los libros restantes de la Ley — </a:t>
            </a:r>
            <a:r>
              <a:rPr lang="es-CO" dirty="0" smtClean="0"/>
              <a:t>y</a:t>
            </a:r>
          </a:p>
          <a:p>
            <a:pPr marL="514350" indent="-514350">
              <a:buAutoNum type="arabicParenBoth"/>
            </a:pPr>
            <a:r>
              <a:rPr lang="es-CO" sz="3400" b="1" u="sng" dirty="0" smtClean="0"/>
              <a:t>las </a:t>
            </a:r>
            <a:r>
              <a:rPr lang="es-CO" sz="3400" b="1" u="sng" dirty="0"/>
              <a:t>leyes rituales</a:t>
            </a:r>
            <a:r>
              <a:rPr lang="es-CO" sz="3400" b="1" i="1" dirty="0"/>
              <a:t> </a:t>
            </a:r>
            <a:r>
              <a:rPr lang="es-CO" dirty="0"/>
              <a:t>(del griego: ergon) añadidas posteriormente, resumidas en </a:t>
            </a:r>
            <a:r>
              <a:rPr lang="es-CO" b="1" dirty="0">
                <a:solidFill>
                  <a:srgbClr val="FF0000"/>
                </a:solidFill>
              </a:rPr>
              <a:t>Hebreos 9:10</a:t>
            </a:r>
            <a:r>
              <a:rPr lang="es-CO" dirty="0"/>
              <a:t>. Estas ordenanzas regularon los sacrificios </a:t>
            </a:r>
            <a:r>
              <a:rPr lang="es-CO" b="1" dirty="0">
                <a:solidFill>
                  <a:srgbClr val="FF0000"/>
                </a:solidFill>
              </a:rPr>
              <a:t>levíticos (Lev. 1-7) </a:t>
            </a:r>
            <a:r>
              <a:rPr lang="es-CO" dirty="0"/>
              <a:t>y las funciones relacionadas. </a:t>
            </a:r>
            <a:endParaRPr lang="es-CO" dirty="0" smtClean="0"/>
          </a:p>
          <a:p>
            <a:pPr marL="0" indent="0">
              <a:buNone/>
            </a:pPr>
            <a:endParaRPr lang="es-CO" dirty="0"/>
          </a:p>
          <a:p>
            <a:pPr marL="0" indent="0">
              <a:buNone/>
            </a:pPr>
            <a:r>
              <a:rPr lang="es-CO" dirty="0" smtClean="0"/>
              <a:t>Ergon </a:t>
            </a:r>
            <a:r>
              <a:rPr lang="es-CO" dirty="0"/>
              <a:t>significa “obras”, como en las “obras de la ley” </a:t>
            </a:r>
            <a:r>
              <a:rPr lang="es-CO" b="1" dirty="0" smtClean="0">
                <a:solidFill>
                  <a:srgbClr val="FF0000"/>
                </a:solidFill>
              </a:rPr>
              <a:t>(Gal. </a:t>
            </a:r>
            <a:r>
              <a:rPr lang="es-CO" b="1" dirty="0">
                <a:solidFill>
                  <a:srgbClr val="FF0000"/>
                </a:solidFill>
              </a:rPr>
              <a:t>2:16). </a:t>
            </a:r>
            <a:r>
              <a:rPr lang="es-CO" dirty="0"/>
              <a:t>Esto se refería al trabajo que involucraba los rituales levíticos abolidos por el sacrificio de Cristo.</a:t>
            </a:r>
          </a:p>
          <a:p>
            <a:endParaRPr lang="es-CO" dirty="0"/>
          </a:p>
        </p:txBody>
      </p:sp>
    </p:spTree>
    <p:extLst>
      <p:ext uri="{BB962C8B-B14F-4D97-AF65-F5344CB8AC3E}">
        <p14:creationId xmlns:p14="http://schemas.microsoft.com/office/powerpoint/2010/main" val="291503142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a:solidFill>
            <a:schemeClr val="bg2">
              <a:lumMod val="75000"/>
            </a:schemeClr>
          </a:solidFill>
          <a:scene3d>
            <a:camera prst="orthographicFront"/>
            <a:lightRig rig="threePt" dir="t"/>
          </a:scene3d>
          <a:sp3d>
            <a:bevelT prst="convex"/>
          </a:sp3d>
        </p:spPr>
        <p:txBody>
          <a:bodyPr>
            <a:noAutofit/>
          </a:bodyPr>
          <a:lstStyle/>
          <a:p>
            <a:r>
              <a:rPr lang="es-CO" b="1" dirty="0" smtClean="0"/>
              <a:t>Observa las dos imágenes de está diapositiva:</a:t>
            </a:r>
            <a:endParaRPr lang="es-CO" b="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362171"/>
            <a:ext cx="432048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1410" y="2348880"/>
            <a:ext cx="3744417"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46626" y="4954459"/>
            <a:ext cx="4332824" cy="1938992"/>
          </a:xfrm>
          <a:prstGeom prst="rect">
            <a:avLst/>
          </a:prstGeom>
          <a:solidFill>
            <a:schemeClr val="bg2">
              <a:lumMod val="75000"/>
            </a:schemeClr>
          </a:solidFill>
          <a:scene3d>
            <a:camera prst="orthographicFront"/>
            <a:lightRig rig="threePt" dir="t"/>
          </a:scene3d>
          <a:sp3d>
            <a:bevelT w="139700" prst="cross"/>
          </a:sp3d>
        </p:spPr>
        <p:txBody>
          <a:bodyPr wrap="square">
            <a:spAutoFit/>
          </a:bodyPr>
          <a:lstStyle/>
          <a:p>
            <a:pPr algn="ctr"/>
            <a:r>
              <a:rPr lang="es-CO" sz="2000" dirty="0"/>
              <a:t>Y </a:t>
            </a:r>
            <a:r>
              <a:rPr lang="es-CO" sz="2000" dirty="0" smtClean="0"/>
              <a:t>lea Exo.31:18; Deut.10:4,5</a:t>
            </a:r>
            <a:r>
              <a:rPr lang="es-CO" sz="2000" dirty="0"/>
              <a:t>; 31:24,25</a:t>
            </a:r>
            <a:r>
              <a:rPr lang="es-CO" sz="2000" dirty="0" smtClean="0"/>
              <a:t>.</a:t>
            </a:r>
          </a:p>
          <a:p>
            <a:pPr algn="ctr"/>
            <a:r>
              <a:rPr lang="es-CO" sz="2000" dirty="0" smtClean="0"/>
              <a:t>La </a:t>
            </a:r>
            <a:r>
              <a:rPr lang="es-CO" sz="2000" dirty="0"/>
              <a:t>ley moral fue escrita por </a:t>
            </a:r>
            <a:r>
              <a:rPr lang="es-CO" sz="2000" dirty="0" smtClean="0"/>
              <a:t>el Dedo de Dios </a:t>
            </a:r>
            <a:r>
              <a:rPr lang="es-CO" sz="2000" dirty="0"/>
              <a:t>y colocada dentro del arca. </a:t>
            </a:r>
            <a:r>
              <a:rPr lang="es-CO" sz="2000" dirty="0" smtClean="0"/>
              <a:t>Mientras que la ley ritual, fue escrita por Moisés, y fue colocada al lado del arca, </a:t>
            </a:r>
            <a:endParaRPr lang="es-CO" sz="2000" dirty="0"/>
          </a:p>
        </p:txBody>
      </p:sp>
      <p:sp>
        <p:nvSpPr>
          <p:cNvPr id="4" name="3 Rectángulo"/>
          <p:cNvSpPr/>
          <p:nvPr/>
        </p:nvSpPr>
        <p:spPr>
          <a:xfrm>
            <a:off x="5089559" y="4954459"/>
            <a:ext cx="3776268" cy="1938992"/>
          </a:xfrm>
          <a:prstGeom prst="rect">
            <a:avLst/>
          </a:prstGeom>
          <a:solidFill>
            <a:schemeClr val="bg2">
              <a:lumMod val="75000"/>
            </a:schemeClr>
          </a:solidFill>
          <a:scene3d>
            <a:camera prst="orthographicFront"/>
            <a:lightRig rig="threePt" dir="t"/>
          </a:scene3d>
          <a:sp3d>
            <a:bevelT w="139700" prst="cross"/>
          </a:sp3d>
        </p:spPr>
        <p:txBody>
          <a:bodyPr wrap="square">
            <a:spAutoFit/>
          </a:bodyPr>
          <a:lstStyle/>
          <a:p>
            <a:pPr algn="ctr"/>
            <a:r>
              <a:rPr lang="es-CO" sz="2000" dirty="0" smtClean="0"/>
              <a:t>Lea Santiago </a:t>
            </a:r>
            <a:r>
              <a:rPr lang="es-CO" sz="2000" dirty="0"/>
              <a:t>2:10-12, </a:t>
            </a:r>
            <a:r>
              <a:rPr lang="es-CO" sz="2000" dirty="0" smtClean="0"/>
              <a:t>según dice allí, la </a:t>
            </a:r>
            <a:r>
              <a:rPr lang="es-CO" sz="2000" dirty="0"/>
              <a:t>ley moral será la regla para el </a:t>
            </a:r>
            <a:r>
              <a:rPr lang="es-CO" sz="2000" dirty="0" smtClean="0"/>
              <a:t>juicio, lo que quiere decir que esta es eterna, mientras que la ritual era temporal, y fue clavada en la cruz. </a:t>
            </a:r>
            <a:endParaRPr lang="es-CO" sz="2000" dirty="0"/>
          </a:p>
        </p:txBody>
      </p:sp>
    </p:spTree>
    <p:extLst>
      <p:ext uri="{BB962C8B-B14F-4D97-AF65-F5344CB8AC3E}">
        <p14:creationId xmlns:p14="http://schemas.microsoft.com/office/powerpoint/2010/main" val="28797821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274638"/>
            <a:ext cx="3600400" cy="1498178"/>
          </a:xfrm>
          <a:solidFill>
            <a:schemeClr val="bg2">
              <a:lumMod val="75000"/>
            </a:schemeClr>
          </a:solidFill>
          <a:scene3d>
            <a:camera prst="orthographicFront"/>
            <a:lightRig rig="threePt" dir="t"/>
          </a:scene3d>
          <a:sp3d>
            <a:bevelT w="139700" prst="cross"/>
          </a:sp3d>
        </p:spPr>
        <p:txBody>
          <a:bodyPr>
            <a:noAutofit/>
          </a:bodyPr>
          <a:lstStyle/>
          <a:p>
            <a:r>
              <a:rPr lang="es-CO" sz="2400" dirty="0" smtClean="0"/>
              <a:t>La ley ritual apuntaba a Cristo, Y </a:t>
            </a:r>
            <a:r>
              <a:rPr lang="es-CO" sz="2400" dirty="0"/>
              <a:t>É</a:t>
            </a:r>
            <a:r>
              <a:rPr lang="es-CO" sz="2400" dirty="0" smtClean="0"/>
              <a:t>l le dio cumplimiento en la cruz. </a:t>
            </a:r>
            <a:br>
              <a:rPr lang="es-CO" sz="2400" dirty="0" smtClean="0"/>
            </a:br>
            <a:r>
              <a:rPr lang="es-CO" sz="2400" dirty="0" smtClean="0"/>
              <a:t>Lea Juan 14:15.</a:t>
            </a:r>
            <a:endParaRPr lang="es-CO"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844824"/>
            <a:ext cx="3600400" cy="2100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5" y="1844824"/>
            <a:ext cx="3600399" cy="2100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9560" y="4293096"/>
            <a:ext cx="3496416" cy="2149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040434" y="340748"/>
            <a:ext cx="3636021" cy="1323439"/>
          </a:xfrm>
          <a:prstGeom prst="rect">
            <a:avLst/>
          </a:prstGeom>
          <a:solidFill>
            <a:schemeClr val="bg2">
              <a:lumMod val="75000"/>
            </a:schemeClr>
          </a:solidFill>
          <a:scene3d>
            <a:camera prst="orthographicFront"/>
            <a:lightRig rig="threePt" dir="t"/>
          </a:scene3d>
          <a:sp3d>
            <a:bevelT w="139700" prst="cross"/>
          </a:sp3d>
        </p:spPr>
        <p:txBody>
          <a:bodyPr wrap="square">
            <a:spAutoFit/>
          </a:bodyPr>
          <a:lstStyle/>
          <a:p>
            <a:pPr algn="ctr"/>
            <a:r>
              <a:rPr lang="es-CO" sz="2000" dirty="0"/>
              <a:t>La teología moderna ensaña que la ley moral fue </a:t>
            </a:r>
            <a:r>
              <a:rPr lang="es-CO" sz="2000" dirty="0" smtClean="0"/>
              <a:t>clavada </a:t>
            </a:r>
            <a:r>
              <a:rPr lang="es-CO" sz="2000" dirty="0"/>
              <a:t>en la cruz, por </a:t>
            </a:r>
            <a:r>
              <a:rPr lang="es-CO" sz="2000" dirty="0" smtClean="0"/>
              <a:t>tanto, somos libres </a:t>
            </a:r>
            <a:r>
              <a:rPr lang="es-CO" sz="2000" dirty="0"/>
              <a:t>de hacer lo que queramos hacer.</a:t>
            </a:r>
          </a:p>
        </p:txBody>
      </p:sp>
      <p:sp>
        <p:nvSpPr>
          <p:cNvPr id="5" name="4 Rectángulo"/>
          <p:cNvSpPr/>
          <p:nvPr/>
        </p:nvSpPr>
        <p:spPr>
          <a:xfrm>
            <a:off x="4371053" y="4444367"/>
            <a:ext cx="4305402" cy="1938992"/>
          </a:xfrm>
          <a:prstGeom prst="rect">
            <a:avLst/>
          </a:prstGeom>
          <a:solidFill>
            <a:schemeClr val="bg2">
              <a:lumMod val="75000"/>
            </a:schemeClr>
          </a:solidFill>
          <a:scene3d>
            <a:camera prst="orthographicFront"/>
            <a:lightRig rig="threePt" dir="t"/>
          </a:scene3d>
          <a:sp3d>
            <a:bevelT w="139700" prst="cross"/>
          </a:sp3d>
        </p:spPr>
        <p:txBody>
          <a:bodyPr wrap="square">
            <a:spAutoFit/>
          </a:bodyPr>
          <a:lstStyle/>
          <a:p>
            <a:pPr algn="ctr"/>
            <a:r>
              <a:rPr lang="es-CO" sz="2400" dirty="0"/>
              <a:t>La Biblia enseña que la ley moral es eterna, es el reflejo del carácter de Dios, y será la norma del juicio</a:t>
            </a:r>
            <a:r>
              <a:rPr lang="es-CO" sz="2400" dirty="0" smtClean="0"/>
              <a:t>. </a:t>
            </a:r>
          </a:p>
          <a:p>
            <a:pPr algn="ctr"/>
            <a:r>
              <a:rPr lang="es-CO" sz="2400" dirty="0" smtClean="0"/>
              <a:t>Lea Mat.5:17-20; 1Juan 2:3-6.</a:t>
            </a:r>
            <a:endParaRPr lang="es-CO" sz="2400" dirty="0"/>
          </a:p>
        </p:txBody>
      </p:sp>
    </p:spTree>
    <p:extLst>
      <p:ext uri="{BB962C8B-B14F-4D97-AF65-F5344CB8AC3E}">
        <p14:creationId xmlns:p14="http://schemas.microsoft.com/office/powerpoint/2010/main" val="372259425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2000"/>
                                        <p:tgtEl>
                                          <p:spTgt spid="2051"/>
                                        </p:tgtEl>
                                      </p:cBhvr>
                                    </p:animEffect>
                                    <p:anim calcmode="lin" valueType="num">
                                      <p:cBhvr>
                                        <p:cTn id="8" dur="2000" fill="hold"/>
                                        <p:tgtEl>
                                          <p:spTgt spid="2051"/>
                                        </p:tgtEl>
                                        <p:attrNameLst>
                                          <p:attrName>ppt_w</p:attrName>
                                        </p:attrNameLst>
                                      </p:cBhvr>
                                      <p:tavLst>
                                        <p:tav tm="0" fmla="#ppt_w*sin(2.5*pi*$)">
                                          <p:val>
                                            <p:fltVal val="0"/>
                                          </p:val>
                                        </p:tav>
                                        <p:tav tm="100000">
                                          <p:val>
                                            <p:fltVal val="1"/>
                                          </p:val>
                                        </p:tav>
                                      </p:tavLst>
                                    </p:anim>
                                    <p:anim calcmode="lin" valueType="num">
                                      <p:cBhvr>
                                        <p:cTn id="9" dur="2000" fill="hold"/>
                                        <p:tgtEl>
                                          <p:spTgt spid="2051"/>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randombar(horizontal)">
                                      <p:cBhvr>
                                        <p:cTn id="19" dur="500"/>
                                        <p:tgtEl>
                                          <p:spTgt spid="2052"/>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40000"/>
              <a:lumOff val="60000"/>
            </a:schemeClr>
          </a:solidFill>
          <a:scene3d>
            <a:camera prst="orthographicFront"/>
            <a:lightRig rig="threePt" dir="t"/>
          </a:scene3d>
          <a:sp3d>
            <a:bevelT w="114300" prst="hardEdge"/>
          </a:sp3d>
        </p:spPr>
        <p:txBody>
          <a:bodyPr>
            <a:normAutofit fontScale="92500" lnSpcReduction="20000"/>
          </a:bodyPr>
          <a:lstStyle/>
          <a:p>
            <a:pPr marL="0" indent="0" algn="ctr">
              <a:buNone/>
            </a:pPr>
            <a:r>
              <a:rPr lang="es-CO" b="1" dirty="0">
                <a:solidFill>
                  <a:srgbClr val="FF0000"/>
                </a:solidFill>
              </a:rPr>
              <a:t>Los Diez Mandamientos nunca fueron parte de la ley de Moisés o del sistema levítico de sacrificios. </a:t>
            </a:r>
            <a:endParaRPr lang="es-CO" b="1" dirty="0" smtClean="0">
              <a:solidFill>
                <a:srgbClr val="FF0000"/>
              </a:solidFill>
            </a:endParaRPr>
          </a:p>
          <a:p>
            <a:pPr marL="0" indent="0" algn="ctr">
              <a:buNone/>
            </a:pPr>
            <a:endParaRPr lang="es-CO" dirty="0" smtClean="0"/>
          </a:p>
          <a:p>
            <a:pPr marL="0" indent="0" algn="ctr">
              <a:buNone/>
            </a:pPr>
            <a:r>
              <a:rPr lang="es-CO" dirty="0" smtClean="0"/>
              <a:t>Las </a:t>
            </a:r>
            <a:r>
              <a:rPr lang="es-CO" dirty="0"/>
              <a:t>leyes y los sacrificios civiles </a:t>
            </a:r>
            <a:r>
              <a:rPr lang="es-CO" u="sng" dirty="0"/>
              <a:t>estaban basados en los Mandamientos de Dios, los cuales constituyen la base de las leyes de Dios</a:t>
            </a:r>
            <a:r>
              <a:rPr lang="es-CO" dirty="0"/>
              <a:t>. Por lo tanto, los Diez Mandamientos </a:t>
            </a:r>
            <a:r>
              <a:rPr lang="es-CO" dirty="0" smtClean="0"/>
              <a:t>PRECEDEN </a:t>
            </a:r>
            <a:r>
              <a:rPr lang="es-CO" dirty="0"/>
              <a:t>y trascienden cualquier ley menor que esté basada en ellos — </a:t>
            </a:r>
            <a:r>
              <a:rPr lang="es-CO" b="1" u="sng" dirty="0"/>
              <a:t>estatutos, juicios, preceptos y ordenanzas.</a:t>
            </a:r>
            <a:r>
              <a:rPr lang="es-CO" dirty="0"/>
              <a:t> </a:t>
            </a:r>
            <a:endParaRPr lang="es-CO" dirty="0" smtClean="0"/>
          </a:p>
          <a:p>
            <a:pPr marL="0" indent="0">
              <a:buNone/>
            </a:pPr>
            <a:endParaRPr lang="es-CO" dirty="0" smtClean="0"/>
          </a:p>
          <a:p>
            <a:pPr marL="0" indent="0" algn="ctr">
              <a:buNone/>
            </a:pPr>
            <a:r>
              <a:rPr lang="es-CO" dirty="0" smtClean="0">
                <a:solidFill>
                  <a:srgbClr val="FF0000"/>
                </a:solidFill>
              </a:rPr>
              <a:t>La </a:t>
            </a:r>
            <a:r>
              <a:rPr lang="es-CO" dirty="0">
                <a:solidFill>
                  <a:srgbClr val="FF0000"/>
                </a:solidFill>
              </a:rPr>
              <a:t>mayoría de los cristianos profesos etiquetan falsamente los Diez Mandamientos como el “Antiguo Pacto”. Sin embargo, el Antiguo Pacto estaba basado en los Diez Mandamientos, que precedieron y trascendieron al Antiguo Pacto.</a:t>
            </a:r>
          </a:p>
        </p:txBody>
      </p:sp>
    </p:spTree>
    <p:extLst>
      <p:ext uri="{BB962C8B-B14F-4D97-AF65-F5344CB8AC3E}">
        <p14:creationId xmlns:p14="http://schemas.microsoft.com/office/powerpoint/2010/main" val="325918091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4968552"/>
          </a:xfrm>
          <a:solidFill>
            <a:srgbClr val="002060"/>
          </a:solidFill>
          <a:scene3d>
            <a:camera prst="orthographicFront"/>
            <a:lightRig rig="threePt" dir="t"/>
          </a:scene3d>
          <a:sp3d>
            <a:bevelT w="114300" prst="artDeco"/>
          </a:sp3d>
        </p:spPr>
        <p:txBody>
          <a:bodyPr/>
          <a:lstStyle/>
          <a:p>
            <a:pPr marL="0" indent="0" algn="ctr">
              <a:buNone/>
            </a:pPr>
            <a:r>
              <a:rPr lang="es-CO" dirty="0" smtClean="0">
                <a:solidFill>
                  <a:srgbClr val="FFFF00"/>
                </a:solidFill>
              </a:rPr>
              <a:t>Considere </a:t>
            </a:r>
            <a:r>
              <a:rPr lang="es-CO" dirty="0">
                <a:solidFill>
                  <a:srgbClr val="FFFF00"/>
                </a:solidFill>
              </a:rPr>
              <a:t>esta analogía: La idea promovida por la mayoría de los cristianos profesos — </a:t>
            </a:r>
            <a:r>
              <a:rPr lang="es-CO" dirty="0">
                <a:solidFill>
                  <a:srgbClr val="FFFF00"/>
                </a:solidFill>
                <a:latin typeface="Agency FB" pitchFamily="34" charset="0"/>
              </a:rPr>
              <a:t>que la ley espiritual de Dios, los Diez Mandamientos, han sido abolidos</a:t>
            </a:r>
            <a:r>
              <a:rPr lang="es-CO" dirty="0">
                <a:solidFill>
                  <a:srgbClr val="FFFF00"/>
                </a:solidFill>
              </a:rPr>
              <a:t> — es tan ridícula como decir que las leyes físicas de la gravedad y la inercia ya no están vigentes. </a:t>
            </a:r>
          </a:p>
          <a:p>
            <a:pPr marL="0" indent="0" algn="ctr">
              <a:buNone/>
            </a:pPr>
            <a:endParaRPr lang="es-CO" dirty="0" smtClean="0">
              <a:solidFill>
                <a:srgbClr val="FFFF00"/>
              </a:solidFill>
            </a:endParaRPr>
          </a:p>
          <a:p>
            <a:pPr marL="0" indent="0" algn="ctr">
              <a:buNone/>
            </a:pPr>
            <a:r>
              <a:rPr lang="es-CO" dirty="0" smtClean="0">
                <a:solidFill>
                  <a:schemeClr val="bg1"/>
                </a:solidFill>
              </a:rPr>
              <a:t>Los </a:t>
            </a:r>
            <a:r>
              <a:rPr lang="es-CO" dirty="0">
                <a:solidFill>
                  <a:schemeClr val="bg1"/>
                </a:solidFill>
              </a:rPr>
              <a:t>teólogos no pueden negar las leyes de Dios más de lo que los científicos pueden invalidar las leyes de la gravedad y la inercia.</a:t>
            </a:r>
          </a:p>
        </p:txBody>
      </p:sp>
    </p:spTree>
    <p:extLst>
      <p:ext uri="{BB962C8B-B14F-4D97-AF65-F5344CB8AC3E}">
        <p14:creationId xmlns:p14="http://schemas.microsoft.com/office/powerpoint/2010/main" val="57883687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1"/>
            <a:ext cx="8229600" cy="5040560"/>
          </a:xfrm>
          <a:solidFill>
            <a:schemeClr val="accent4">
              <a:lumMod val="40000"/>
              <a:lumOff val="60000"/>
            </a:schemeClr>
          </a:solidFill>
          <a:scene3d>
            <a:camera prst="orthographicFront"/>
            <a:lightRig rig="threePt" dir="t"/>
          </a:scene3d>
          <a:sp3d>
            <a:bevelT prst="slope"/>
          </a:sp3d>
        </p:spPr>
        <p:txBody>
          <a:bodyPr>
            <a:normAutofit lnSpcReduction="10000"/>
          </a:bodyPr>
          <a:lstStyle/>
          <a:p>
            <a:pPr marL="0" indent="0">
              <a:buNone/>
            </a:pPr>
            <a:r>
              <a:rPr lang="es-CO" dirty="0" smtClean="0"/>
              <a:t>La pregunta es: ¿</a:t>
            </a:r>
            <a:r>
              <a:rPr lang="es-CO" b="1" dirty="0" smtClean="0"/>
              <a:t>Cómo </a:t>
            </a:r>
            <a:r>
              <a:rPr lang="es-CO" b="1" dirty="0"/>
              <a:t>vieron los líderes de la Iglesia del Nuevo Testamento las leyes de Dios</a:t>
            </a:r>
            <a:r>
              <a:rPr lang="es-CO" dirty="0"/>
              <a:t>? </a:t>
            </a:r>
            <a:endParaRPr lang="es-CO" dirty="0" smtClean="0"/>
          </a:p>
          <a:p>
            <a:pPr marL="0" indent="0">
              <a:buNone/>
            </a:pPr>
            <a:endParaRPr lang="es-CO" dirty="0" smtClean="0"/>
          </a:p>
          <a:p>
            <a:pPr marL="400050" lvl="1" indent="0">
              <a:buNone/>
            </a:pPr>
            <a:r>
              <a:rPr lang="es-CO" dirty="0" smtClean="0"/>
              <a:t>Pablo </a:t>
            </a:r>
            <a:r>
              <a:rPr lang="es-CO" dirty="0"/>
              <a:t>escribió: “</a:t>
            </a:r>
            <a:r>
              <a:rPr lang="es-CO" dirty="0">
                <a:latin typeface="Agency FB" pitchFamily="34" charset="0"/>
              </a:rPr>
              <a:t>De manera que la ley a la verdad es santa, y el mandamiento santo, justo y bueno</a:t>
            </a:r>
            <a:r>
              <a:rPr lang="es-CO" dirty="0"/>
              <a:t>” </a:t>
            </a:r>
            <a:r>
              <a:rPr lang="es-CO" dirty="0">
                <a:solidFill>
                  <a:srgbClr val="FF0000"/>
                </a:solidFill>
              </a:rPr>
              <a:t>(Rom. 7:12)</a:t>
            </a:r>
            <a:r>
              <a:rPr lang="es-CO" dirty="0"/>
              <a:t>. </a:t>
            </a:r>
            <a:endParaRPr lang="es-CO" dirty="0" smtClean="0"/>
          </a:p>
          <a:p>
            <a:pPr marL="400050" lvl="1" indent="0">
              <a:buNone/>
            </a:pPr>
            <a:r>
              <a:rPr lang="es-CO" dirty="0" smtClean="0"/>
              <a:t>El </a:t>
            </a:r>
            <a:r>
              <a:rPr lang="es-CO" dirty="0"/>
              <a:t>apóstol Juan escribió: “</a:t>
            </a:r>
            <a:r>
              <a:rPr lang="es-CO" dirty="0">
                <a:latin typeface="Agency FB" pitchFamily="34" charset="0"/>
              </a:rPr>
              <a:t>Pues este es el amor de Dios, que guardemos Sus mandamientos; y Sus mandamientos no son gravosos</a:t>
            </a:r>
            <a:r>
              <a:rPr lang="es-CO" dirty="0"/>
              <a:t>” </a:t>
            </a:r>
            <a:r>
              <a:rPr lang="es-CO" dirty="0">
                <a:solidFill>
                  <a:srgbClr val="FF0000"/>
                </a:solidFill>
              </a:rPr>
              <a:t>(I Juan 5:3). </a:t>
            </a:r>
            <a:endParaRPr lang="es-CO" dirty="0" smtClean="0">
              <a:solidFill>
                <a:srgbClr val="FF0000"/>
              </a:solidFill>
            </a:endParaRPr>
          </a:p>
          <a:p>
            <a:pPr marL="400050" lvl="1" indent="0">
              <a:buNone/>
            </a:pPr>
            <a:r>
              <a:rPr lang="es-CO" dirty="0" smtClean="0"/>
              <a:t>Y el mismo Cristo </a:t>
            </a:r>
            <a:r>
              <a:rPr lang="es-CO" dirty="0"/>
              <a:t>resumió el asunto, diciendo: “…</a:t>
            </a:r>
            <a:r>
              <a:rPr lang="es-CO" dirty="0">
                <a:latin typeface="Agency FB" pitchFamily="34" charset="0"/>
              </a:rPr>
              <a:t>mas si quieres entrar en la vida, guarda los mandamientos</a:t>
            </a:r>
            <a:r>
              <a:rPr lang="es-CO" dirty="0"/>
              <a:t>” </a:t>
            </a:r>
            <a:r>
              <a:rPr lang="es-CO" dirty="0">
                <a:solidFill>
                  <a:srgbClr val="FF0000"/>
                </a:solidFill>
              </a:rPr>
              <a:t>(Mat. 19:17).</a:t>
            </a:r>
          </a:p>
          <a:p>
            <a:endParaRPr lang="es-CO" dirty="0"/>
          </a:p>
        </p:txBody>
      </p:sp>
    </p:spTree>
    <p:extLst>
      <p:ext uri="{BB962C8B-B14F-4D97-AF65-F5344CB8AC3E}">
        <p14:creationId xmlns:p14="http://schemas.microsoft.com/office/powerpoint/2010/main" val="214898295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980729"/>
            <a:ext cx="8229600" cy="1656184"/>
          </a:xfrm>
          <a:solidFill>
            <a:schemeClr val="accent4">
              <a:lumMod val="40000"/>
              <a:lumOff val="60000"/>
            </a:schemeClr>
          </a:solidFill>
          <a:scene3d>
            <a:camera prst="orthographicFront"/>
            <a:lightRig rig="threePt" dir="t"/>
          </a:scene3d>
          <a:sp3d>
            <a:bevelT w="114300" prst="artDeco"/>
          </a:sp3d>
        </p:spPr>
        <p:txBody>
          <a:bodyPr>
            <a:normAutofit/>
          </a:bodyPr>
          <a:lstStyle/>
          <a:p>
            <a:pPr marL="400050" lvl="1" indent="0">
              <a:buNone/>
            </a:pPr>
            <a:r>
              <a:rPr lang="es-CO" dirty="0"/>
              <a:t>En </a:t>
            </a:r>
            <a:r>
              <a:rPr lang="es-CO" dirty="0">
                <a:solidFill>
                  <a:srgbClr val="FF0000"/>
                </a:solidFill>
              </a:rPr>
              <a:t>Mateo 7:21</a:t>
            </a:r>
            <a:r>
              <a:rPr lang="es-CO" dirty="0"/>
              <a:t>, Él también dijo: “</a:t>
            </a:r>
            <a:r>
              <a:rPr lang="es-CO" dirty="0">
                <a:latin typeface="Agency FB" pitchFamily="34" charset="0"/>
              </a:rPr>
              <a:t>No todo el que me dice: Señor, Señor, entrará en el reino de los cielos, ¡sino el que hace la voluntad de mi Padre que está en los cielos</a:t>
            </a:r>
            <a:r>
              <a:rPr lang="es-CO" dirty="0" smtClean="0">
                <a:latin typeface="Agency FB" pitchFamily="34" charset="0"/>
              </a:rPr>
              <a:t>!</a:t>
            </a:r>
            <a:r>
              <a:rPr lang="es-CO" dirty="0" smtClean="0"/>
              <a:t>”</a:t>
            </a:r>
            <a:endParaRPr lang="es-CO" dirty="0"/>
          </a:p>
        </p:txBody>
      </p:sp>
      <p:sp>
        <p:nvSpPr>
          <p:cNvPr id="2" name="1 Rectángulo"/>
          <p:cNvSpPr/>
          <p:nvPr/>
        </p:nvSpPr>
        <p:spPr>
          <a:xfrm>
            <a:off x="539552" y="3284984"/>
            <a:ext cx="4572000" cy="3108543"/>
          </a:xfrm>
          <a:prstGeom prst="rect">
            <a:avLst/>
          </a:prstGeom>
          <a:solidFill>
            <a:schemeClr val="bg2">
              <a:lumMod val="75000"/>
            </a:schemeClr>
          </a:solidFill>
          <a:scene3d>
            <a:camera prst="orthographicFront"/>
            <a:lightRig rig="threePt" dir="t"/>
          </a:scene3d>
          <a:sp3d>
            <a:bevelT w="139700" prst="cross"/>
          </a:sp3d>
        </p:spPr>
        <p:txBody>
          <a:bodyPr>
            <a:spAutoFit/>
          </a:bodyPr>
          <a:lstStyle/>
          <a:p>
            <a:pPr algn="ctr"/>
            <a:r>
              <a:rPr lang="es-CO" sz="2800" dirty="0"/>
              <a:t>Cristo y los apóstoles no descartaron la ley de Dios. El cristianismo falsificado tomó esta medida equivocada en el primer siglo — y el mundo lo ha seguido ciegamente desde entonces.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284984"/>
            <a:ext cx="3312368" cy="3108543"/>
          </a:xfrm>
          <a:prstGeom prst="rect">
            <a:avLst/>
          </a:prstGeom>
          <a:noFill/>
          <a:ln>
            <a:noFill/>
          </a:ln>
          <a:effectLst/>
          <a:scene3d>
            <a:camera prst="orthographicFront"/>
            <a:lightRig rig="threePt" dir="t"/>
          </a:scene3d>
          <a:sp3d>
            <a:bevelT w="139700" prst="cross"/>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0556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wipe(down)">
                                      <p:cBhvr>
                                        <p:cTn id="10"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554960" cy="1143000"/>
          </a:xfrm>
          <a:solidFill>
            <a:schemeClr val="accent4">
              <a:lumMod val="60000"/>
              <a:lumOff val="40000"/>
            </a:schemeClr>
          </a:solidFill>
          <a:effectLst>
            <a:glow rad="228600">
              <a:schemeClr val="accent2">
                <a:satMod val="175000"/>
                <a:alpha val="40000"/>
              </a:schemeClr>
            </a:glow>
          </a:effectLst>
          <a:scene3d>
            <a:camera prst="orthographicFront"/>
            <a:lightRig rig="threePt" dir="t"/>
          </a:scene3d>
          <a:sp3d>
            <a:bevelT w="114300" prst="artDeco"/>
          </a:sp3d>
        </p:spPr>
        <p:txBody>
          <a:bodyPr>
            <a:normAutofit fontScale="90000"/>
          </a:bodyPr>
          <a:lstStyle/>
          <a:p>
            <a:r>
              <a:rPr lang="es-CO" b="1" dirty="0"/>
              <a:t>La “gracia” del falso cristianismo</a:t>
            </a:r>
          </a:p>
        </p:txBody>
      </p:sp>
      <p:sp>
        <p:nvSpPr>
          <p:cNvPr id="3" name="2 Marcador de contenido"/>
          <p:cNvSpPr>
            <a:spLocks noGrp="1"/>
          </p:cNvSpPr>
          <p:nvPr>
            <p:ph idx="1"/>
          </p:nvPr>
        </p:nvSpPr>
        <p:spPr>
          <a:xfrm>
            <a:off x="457200" y="1600200"/>
            <a:ext cx="8229600" cy="4853136"/>
          </a:xfrm>
          <a:solidFill>
            <a:schemeClr val="accent4">
              <a:lumMod val="20000"/>
              <a:lumOff val="80000"/>
            </a:schemeClr>
          </a:solidFill>
          <a:scene3d>
            <a:camera prst="orthographicFront"/>
            <a:lightRig rig="threePt" dir="t"/>
          </a:scene3d>
          <a:sp3d>
            <a:bevelT prst="slope"/>
          </a:sp3d>
        </p:spPr>
        <p:txBody>
          <a:bodyPr>
            <a:normAutofit fontScale="92500" lnSpcReduction="20000"/>
          </a:bodyPr>
          <a:lstStyle/>
          <a:p>
            <a:pPr marL="0" indent="0">
              <a:buNone/>
            </a:pPr>
            <a:r>
              <a:rPr lang="es-CO" dirty="0"/>
              <a:t>Examinemos la enseñanza de la gracia del cristianismo tradicional. Ésta enseña que el Antiguo Pacto era los Diez Mandamientos. </a:t>
            </a:r>
            <a:endParaRPr lang="es-CO" dirty="0" smtClean="0"/>
          </a:p>
          <a:p>
            <a:pPr marL="400050" lvl="1" indent="0">
              <a:buNone/>
            </a:pPr>
            <a:r>
              <a:rPr lang="es-CO" dirty="0" smtClean="0">
                <a:solidFill>
                  <a:srgbClr val="FF0000"/>
                </a:solidFill>
              </a:rPr>
              <a:t>Ésta </a:t>
            </a:r>
            <a:r>
              <a:rPr lang="es-CO" dirty="0">
                <a:solidFill>
                  <a:srgbClr val="FF0000"/>
                </a:solidFill>
              </a:rPr>
              <a:t>sostiene que Cristo vino a establecer un “nuevo pacto” que contiene sólo gracia y promesas — </a:t>
            </a:r>
            <a:r>
              <a:rPr lang="es-CO" dirty="0">
                <a:solidFill>
                  <a:srgbClr val="FF0000"/>
                </a:solidFill>
                <a:latin typeface="Agency FB" pitchFamily="34" charset="0"/>
              </a:rPr>
              <a:t>libertad de hacer lo que a uno le plazca</a:t>
            </a:r>
            <a:r>
              <a:rPr lang="es-CO" dirty="0">
                <a:solidFill>
                  <a:srgbClr val="FF0000"/>
                </a:solidFill>
              </a:rPr>
              <a:t>. La ley no está incluida en su paquete. </a:t>
            </a:r>
            <a:endParaRPr lang="es-CO" dirty="0" smtClean="0">
              <a:solidFill>
                <a:srgbClr val="FF0000"/>
              </a:solidFill>
            </a:endParaRPr>
          </a:p>
          <a:p>
            <a:pPr marL="0" indent="0">
              <a:buNone/>
            </a:pPr>
            <a:r>
              <a:rPr lang="es-CO" dirty="0" smtClean="0"/>
              <a:t>En </a:t>
            </a:r>
            <a:r>
              <a:rPr lang="es-CO" dirty="0"/>
              <a:t>sus propias mentes, estos </a:t>
            </a:r>
            <a:r>
              <a:rPr lang="es-CO" dirty="0" smtClean="0"/>
              <a:t>líderes </a:t>
            </a:r>
            <a:r>
              <a:rPr lang="es-CO" dirty="0"/>
              <a:t>creativos han ideado una forma de “pasarla bien” y tener la conciencia limpia. Ellos tenían que eliminar el origen de su molesta culpabilidad. La solución fue simple: “</a:t>
            </a:r>
            <a:r>
              <a:rPr lang="es-CO" dirty="0">
                <a:latin typeface="Agency FB" pitchFamily="34" charset="0"/>
              </a:rPr>
              <a:t>La gracia por sí sola ‘salva’ a los hombres. La carga de guardar los mandamientos ya no es necesaria</a:t>
            </a:r>
            <a:r>
              <a:rPr lang="es-CO" dirty="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60648"/>
            <a:ext cx="2520280"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387904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1">
              <a:lumMod val="20000"/>
              <a:lumOff val="80000"/>
            </a:schemeClr>
          </a:solidFill>
          <a:scene3d>
            <a:camera prst="orthographicFront"/>
            <a:lightRig rig="threePt" dir="t"/>
          </a:scene3d>
          <a:sp3d>
            <a:bevelT w="114300" prst="hardEdge"/>
          </a:sp3d>
        </p:spPr>
        <p:txBody>
          <a:bodyPr>
            <a:normAutofit lnSpcReduction="10000"/>
          </a:bodyPr>
          <a:lstStyle/>
          <a:p>
            <a:pPr marL="0" indent="0">
              <a:buNone/>
            </a:pPr>
            <a:r>
              <a:rPr lang="es-CO" dirty="0"/>
              <a:t>Esta enseñanza diabólica lo llevaría a pensar que la ley de Dios es dura y cruel. Ésta proclama que el defecto del Antiguo Pacto estaba en la </a:t>
            </a:r>
            <a:r>
              <a:rPr lang="es-CO" dirty="0" smtClean="0"/>
              <a:t>ley, lo cual contradice </a:t>
            </a:r>
            <a:r>
              <a:rPr lang="es-CO" dirty="0" smtClean="0">
                <a:solidFill>
                  <a:srgbClr val="FF0000"/>
                </a:solidFill>
              </a:rPr>
              <a:t>Heb.8:9</a:t>
            </a:r>
            <a:r>
              <a:rPr lang="es-CO" dirty="0" smtClean="0"/>
              <a:t>, que dice: «…</a:t>
            </a:r>
            <a:r>
              <a:rPr lang="es-CO" dirty="0" smtClean="0">
                <a:latin typeface="Agency FB" pitchFamily="34" charset="0"/>
              </a:rPr>
              <a:t>ellos no permanecieron el mi pacto…</a:t>
            </a:r>
            <a:r>
              <a:rPr lang="es-CO" dirty="0" smtClean="0"/>
              <a:t>», y </a:t>
            </a:r>
            <a:r>
              <a:rPr lang="es-CO" dirty="0"/>
              <a:t>puesto que Dios dio la ley, el error debe haber sido suyo. </a:t>
            </a:r>
            <a:endParaRPr lang="es-CO" dirty="0" smtClean="0"/>
          </a:p>
          <a:p>
            <a:pPr marL="400050" lvl="1" indent="0">
              <a:buNone/>
            </a:pPr>
            <a:endParaRPr lang="es-CO" dirty="0" smtClean="0"/>
          </a:p>
          <a:p>
            <a:pPr marL="400050" lvl="1" indent="0">
              <a:buNone/>
            </a:pPr>
            <a:r>
              <a:rPr lang="es-CO" dirty="0" smtClean="0"/>
              <a:t>Lea </a:t>
            </a:r>
            <a:r>
              <a:rPr lang="es-CO" dirty="0"/>
              <a:t>lo que Cristo les dice a aquellos que siguen estos falsos preceptos: “</a:t>
            </a:r>
            <a:r>
              <a:rPr lang="es-CO" dirty="0">
                <a:latin typeface="Agency FB" pitchFamily="34" charset="0"/>
              </a:rPr>
              <a:t>Pues en vano me honran, enseñando como doctrinas mandamientos de hombres. Porque </a:t>
            </a:r>
            <a:r>
              <a:rPr lang="es-CO" dirty="0" smtClean="0">
                <a:latin typeface="Agency FB" pitchFamily="34" charset="0"/>
              </a:rPr>
              <a:t>DEJANDO EL MANDAMIENTO DE DIOS, </a:t>
            </a:r>
            <a:r>
              <a:rPr lang="es-CO" dirty="0">
                <a:latin typeface="Agency FB" pitchFamily="34" charset="0"/>
              </a:rPr>
              <a:t>os aferráis a la tradición de los hombres…Bien </a:t>
            </a:r>
            <a:r>
              <a:rPr lang="es-CO" dirty="0" smtClean="0">
                <a:latin typeface="Agency FB" pitchFamily="34" charset="0"/>
              </a:rPr>
              <a:t>INVALIDÁIS EL MANDAMIENTO DE DIOS PARA GUARDAR VUESTRA TRADICIÓN</a:t>
            </a:r>
            <a:r>
              <a:rPr lang="es-CO" dirty="0" smtClean="0"/>
              <a:t>” </a:t>
            </a:r>
            <a:r>
              <a:rPr lang="es-CO" dirty="0">
                <a:solidFill>
                  <a:srgbClr val="FF0000"/>
                </a:solidFill>
              </a:rPr>
              <a:t>(Marcos 7:7-9).</a:t>
            </a:r>
          </a:p>
          <a:p>
            <a:endParaRPr lang="es-CO" dirty="0">
              <a:solidFill>
                <a:srgbClr val="FF0000"/>
              </a:solidFill>
            </a:endParaRPr>
          </a:p>
        </p:txBody>
      </p:sp>
    </p:spTree>
    <p:extLst>
      <p:ext uri="{BB962C8B-B14F-4D97-AF65-F5344CB8AC3E}">
        <p14:creationId xmlns:p14="http://schemas.microsoft.com/office/powerpoint/2010/main" val="1100054677"/>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3">
              <a:lumMod val="40000"/>
              <a:lumOff val="60000"/>
            </a:schemeClr>
          </a:solidFill>
          <a:scene3d>
            <a:camera prst="orthographicFront"/>
            <a:lightRig rig="threePt" dir="t"/>
          </a:scene3d>
          <a:sp3d>
            <a:bevelT w="114300" prst="hardEdge"/>
          </a:sp3d>
        </p:spPr>
        <p:txBody>
          <a:bodyPr>
            <a:normAutofit/>
          </a:bodyPr>
          <a:lstStyle/>
          <a:p>
            <a:pPr marL="0" indent="0">
              <a:buNone/>
            </a:pPr>
            <a:r>
              <a:rPr lang="es-CO" dirty="0"/>
              <a:t>Note la advertencia que Dios inspiró en el libro de Judas: “</a:t>
            </a:r>
            <a:r>
              <a:rPr lang="es-CO" dirty="0">
                <a:latin typeface="Agency FB" pitchFamily="34" charset="0"/>
              </a:rPr>
              <a:t>Amados, por la gran solicitud que tenía de escribiros acerca de nuestra común salvación, me ha sido necesario escribiros exhortándoos que contendáis ardientemente por la fe que ha sido una vez dada a los santos. </a:t>
            </a:r>
            <a:endParaRPr lang="es-CO" dirty="0" smtClean="0">
              <a:latin typeface="Agency FB" pitchFamily="34" charset="0"/>
            </a:endParaRPr>
          </a:p>
          <a:p>
            <a:pPr marL="0" indent="0">
              <a:buNone/>
            </a:pPr>
            <a:endParaRPr lang="es-CO" dirty="0">
              <a:latin typeface="Agency FB" pitchFamily="34" charset="0"/>
            </a:endParaRPr>
          </a:p>
          <a:p>
            <a:pPr marL="0" indent="0">
              <a:buNone/>
            </a:pPr>
            <a:r>
              <a:rPr lang="es-CO" dirty="0" smtClean="0">
                <a:latin typeface="Agency FB" pitchFamily="34" charset="0"/>
              </a:rPr>
              <a:t>Porque </a:t>
            </a:r>
            <a:r>
              <a:rPr lang="es-CO" dirty="0">
                <a:latin typeface="Agency FB" pitchFamily="34" charset="0"/>
              </a:rPr>
              <a:t>algunos hombres han entrado encubiertamente, los que desde antes habían sido destinados para esta condenación, </a:t>
            </a:r>
            <a:r>
              <a:rPr lang="es-CO" u="sng" dirty="0" smtClean="0">
                <a:latin typeface="Agency FB" pitchFamily="34" charset="0"/>
              </a:rPr>
              <a:t>HOMBRES IMPÍOS, QUE CONVIERTEN EN LIBERTINAJE LA GRACIA DE NUESTRO DIOS</a:t>
            </a:r>
            <a:r>
              <a:rPr lang="es-CO" dirty="0" smtClean="0">
                <a:latin typeface="Agency FB" pitchFamily="34" charset="0"/>
              </a:rPr>
              <a:t>, </a:t>
            </a:r>
            <a:r>
              <a:rPr lang="es-CO" dirty="0">
                <a:latin typeface="Agency FB" pitchFamily="34" charset="0"/>
              </a:rPr>
              <a:t>y niegan a Dios el único soberano, y a nuestro Señor Jesucristo</a:t>
            </a:r>
            <a:r>
              <a:rPr lang="es-CO" dirty="0"/>
              <a:t>” </a:t>
            </a:r>
            <a:r>
              <a:rPr lang="es-CO" dirty="0">
                <a:solidFill>
                  <a:srgbClr val="FF0000"/>
                </a:solidFill>
              </a:rPr>
              <a:t>(Judas 3-4).</a:t>
            </a:r>
          </a:p>
          <a:p>
            <a:endParaRPr lang="es-CO" dirty="0"/>
          </a:p>
        </p:txBody>
      </p:sp>
    </p:spTree>
    <p:extLst>
      <p:ext uri="{BB962C8B-B14F-4D97-AF65-F5344CB8AC3E}">
        <p14:creationId xmlns:p14="http://schemas.microsoft.com/office/powerpoint/2010/main" val="335386094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3">
              <a:lumMod val="40000"/>
              <a:lumOff val="60000"/>
            </a:schemeClr>
          </a:solidFill>
          <a:scene3d>
            <a:camera prst="orthographicFront"/>
            <a:lightRig rig="threePt" dir="t"/>
          </a:scene3d>
          <a:sp3d>
            <a:bevelT prst="slope"/>
          </a:sp3d>
        </p:spPr>
        <p:txBody>
          <a:bodyPr>
            <a:normAutofit fontScale="92500" lnSpcReduction="20000"/>
          </a:bodyPr>
          <a:lstStyle/>
          <a:p>
            <a:pPr marL="0" indent="0">
              <a:buNone/>
            </a:pPr>
            <a:r>
              <a:rPr lang="es-CO" dirty="0"/>
              <a:t>Incluso antes que el Nuevo Testamento fuera escrito completamente, los hombres impíos se habían introducido en la Iglesia en un intento por corromperla al convertir la gracia en libertinaje. </a:t>
            </a:r>
            <a:endParaRPr lang="es-CO" dirty="0" smtClean="0"/>
          </a:p>
          <a:p>
            <a:pPr marL="400050" lvl="1" indent="0">
              <a:buNone/>
            </a:pPr>
            <a:endParaRPr lang="es-CO" dirty="0" smtClean="0"/>
          </a:p>
          <a:p>
            <a:pPr marL="400050" lvl="1" indent="0">
              <a:buNone/>
            </a:pPr>
            <a:r>
              <a:rPr lang="es-CO" b="1" dirty="0" smtClean="0">
                <a:solidFill>
                  <a:srgbClr val="FF0000"/>
                </a:solidFill>
              </a:rPr>
              <a:t>Este </a:t>
            </a:r>
            <a:r>
              <a:rPr lang="es-CO" b="1" dirty="0">
                <a:solidFill>
                  <a:srgbClr val="FF0000"/>
                </a:solidFill>
              </a:rPr>
              <a:t>fue precisamente el falso evangelio enseñado por Simón el Mago, Nicolás de Samaria, Cerinto y otros “fundadores” del cristianismo falsificado.</a:t>
            </a:r>
          </a:p>
          <a:p>
            <a:endParaRPr lang="es-CO" dirty="0" smtClean="0"/>
          </a:p>
          <a:p>
            <a:pPr marL="0" indent="0">
              <a:buNone/>
            </a:pPr>
            <a:r>
              <a:rPr lang="es-CO" dirty="0" smtClean="0"/>
              <a:t>Libertinaje </a:t>
            </a:r>
            <a:r>
              <a:rPr lang="es-CO" dirty="0"/>
              <a:t>significa “</a:t>
            </a:r>
            <a:r>
              <a:rPr lang="es-CO" u="sng" dirty="0"/>
              <a:t>licencia para pe</a:t>
            </a:r>
            <a:r>
              <a:rPr lang="es-CO" dirty="0"/>
              <a:t>car”. También podría ser definida como “</a:t>
            </a:r>
            <a:r>
              <a:rPr lang="es-CO" u="sng" dirty="0"/>
              <a:t>libertad sin restricción</a:t>
            </a:r>
            <a:r>
              <a:rPr lang="es-CO" dirty="0"/>
              <a:t>” o “</a:t>
            </a:r>
            <a:r>
              <a:rPr lang="es-CO" u="sng" dirty="0"/>
              <a:t>abuso del privilegio</a:t>
            </a:r>
            <a:r>
              <a:rPr lang="es-CO" dirty="0"/>
              <a:t>”. </a:t>
            </a:r>
            <a:r>
              <a:rPr lang="es-CO" dirty="0">
                <a:solidFill>
                  <a:srgbClr val="FF0000"/>
                </a:solidFill>
              </a:rPr>
              <a:t>En esencia, esto quiere decir licencia para hacer lo que parece correcto a nuestros propios ojos, conforme a nuestra propia conciencia.</a:t>
            </a:r>
          </a:p>
          <a:p>
            <a:endParaRPr lang="es-CO" dirty="0"/>
          </a:p>
        </p:txBody>
      </p:sp>
    </p:spTree>
    <p:extLst>
      <p:ext uri="{BB962C8B-B14F-4D97-AF65-F5344CB8AC3E}">
        <p14:creationId xmlns:p14="http://schemas.microsoft.com/office/powerpoint/2010/main" val="99371730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accent4">
              <a:lumMod val="40000"/>
              <a:lumOff val="60000"/>
            </a:schemeClr>
          </a:solidFill>
          <a:scene3d>
            <a:camera prst="orthographicFront"/>
            <a:lightRig rig="threePt" dir="t"/>
          </a:scene3d>
          <a:sp3d>
            <a:bevelT w="114300" prst="artDeco"/>
          </a:sp3d>
        </p:spPr>
        <p:txBody>
          <a:bodyPr>
            <a:normAutofit fontScale="92500"/>
          </a:bodyPr>
          <a:lstStyle/>
          <a:p>
            <a:pPr marL="0" indent="0">
              <a:buNone/>
            </a:pPr>
            <a:r>
              <a:rPr lang="es-CO" dirty="0"/>
              <a:t>Al igual que Simón el Mago </a:t>
            </a:r>
            <a:r>
              <a:rPr lang="es-CO" dirty="0" smtClean="0"/>
              <a:t>mencionado en </a:t>
            </a:r>
            <a:r>
              <a:rPr lang="es-CO" dirty="0" smtClean="0">
                <a:solidFill>
                  <a:srgbClr val="FF0000"/>
                </a:solidFill>
              </a:rPr>
              <a:t>(Hechos </a:t>
            </a:r>
            <a:r>
              <a:rPr lang="es-CO" dirty="0">
                <a:solidFill>
                  <a:srgbClr val="FF0000"/>
                </a:solidFill>
              </a:rPr>
              <a:t>8:9-24) </a:t>
            </a:r>
            <a:r>
              <a:rPr lang="es-CO" dirty="0"/>
              <a:t>y otros convirtieron la gracia de Dios en licencia para desobedecer Su ley, esta misma actitud impregna las mentes de la mayoría </a:t>
            </a:r>
            <a:r>
              <a:rPr lang="es-CO" dirty="0" smtClean="0"/>
              <a:t>de </a:t>
            </a:r>
            <a:r>
              <a:rPr lang="es-CO" dirty="0"/>
              <a:t>los cristianos profesos hoy.</a:t>
            </a:r>
          </a:p>
          <a:p>
            <a:endParaRPr lang="es-CO" dirty="0" smtClean="0"/>
          </a:p>
          <a:p>
            <a:r>
              <a:rPr lang="es-CO" dirty="0" smtClean="0"/>
              <a:t>El </a:t>
            </a:r>
            <a:r>
              <a:rPr lang="es-CO" dirty="0"/>
              <a:t>mensaje universal de la mayoría de los púlpitos dice falsamente que Cristo abolió la ley de Su Padre — pero su Biblia dice lo contrario. Nadie puede nacer en el reino de Dios a menos que se someta completamente a la autoridad de Dios</a:t>
            </a:r>
            <a:r>
              <a:rPr lang="es-CO" dirty="0" smtClean="0"/>
              <a:t>.</a:t>
            </a:r>
            <a:endParaRPr lang="es-CO" dirty="0"/>
          </a:p>
        </p:txBody>
      </p:sp>
    </p:spTree>
    <p:extLst>
      <p:ext uri="{BB962C8B-B14F-4D97-AF65-F5344CB8AC3E}">
        <p14:creationId xmlns:p14="http://schemas.microsoft.com/office/powerpoint/2010/main" val="136417172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842992" cy="1143000"/>
          </a:xfrm>
          <a:solidFill>
            <a:schemeClr val="accent3">
              <a:lumMod val="60000"/>
              <a:lumOff val="40000"/>
            </a:schemeClr>
          </a:solidFill>
          <a:scene3d>
            <a:camera prst="orthographicFront"/>
            <a:lightRig rig="threePt" dir="t"/>
          </a:scene3d>
          <a:sp3d>
            <a:bevelT w="114300" prst="artDeco"/>
          </a:sp3d>
        </p:spPr>
        <p:txBody>
          <a:bodyPr>
            <a:normAutofit fontScale="90000"/>
          </a:bodyPr>
          <a:lstStyle/>
          <a:p>
            <a:r>
              <a:rPr lang="es-CO" b="1" dirty="0"/>
              <a:t>Gracia — La verdadera </a:t>
            </a:r>
            <a:r>
              <a:rPr lang="es-CO" b="1" dirty="0" smtClean="0"/>
              <a:t>definición</a:t>
            </a:r>
            <a:endParaRPr lang="es-CO" b="1" dirty="0"/>
          </a:p>
        </p:txBody>
      </p:sp>
      <p:sp>
        <p:nvSpPr>
          <p:cNvPr id="3" name="2 Marcador de contenido"/>
          <p:cNvSpPr>
            <a:spLocks noGrp="1"/>
          </p:cNvSpPr>
          <p:nvPr>
            <p:ph idx="1"/>
          </p:nvPr>
        </p:nvSpPr>
        <p:spPr>
          <a:solidFill>
            <a:schemeClr val="bg2">
              <a:lumMod val="90000"/>
            </a:schemeClr>
          </a:solidFill>
          <a:scene3d>
            <a:camera prst="orthographicFront"/>
            <a:lightRig rig="threePt" dir="t"/>
          </a:scene3d>
          <a:sp3d>
            <a:bevelT w="114300" prst="artDeco"/>
          </a:sp3d>
        </p:spPr>
        <p:txBody>
          <a:bodyPr>
            <a:normAutofit fontScale="92500" lnSpcReduction="10000"/>
          </a:bodyPr>
          <a:lstStyle/>
          <a:p>
            <a:pPr marL="0" indent="0">
              <a:buNone/>
            </a:pPr>
            <a:r>
              <a:rPr lang="es-CO" dirty="0"/>
              <a:t>El Nuevo Diccionario universitario de Webster define la gracia como “</a:t>
            </a:r>
            <a:r>
              <a:rPr lang="es-CO" u="sng" dirty="0">
                <a:latin typeface="Agency FB" pitchFamily="34" charset="0"/>
              </a:rPr>
              <a:t>favor, bondad y misericordia</a:t>
            </a:r>
            <a:r>
              <a:rPr lang="es-CO" dirty="0"/>
              <a:t>”. El uso eclesiástico es definido como “</a:t>
            </a:r>
            <a:r>
              <a:rPr lang="es-CO" b="1" dirty="0">
                <a:latin typeface="Agency FB" pitchFamily="34" charset="0"/>
              </a:rPr>
              <a:t>divina misericordia y perdón</a:t>
            </a:r>
            <a:r>
              <a:rPr lang="es-CO" dirty="0"/>
              <a:t>”. </a:t>
            </a:r>
            <a:endParaRPr lang="es-CO" dirty="0" smtClean="0"/>
          </a:p>
          <a:p>
            <a:pPr marL="0" indent="0">
              <a:buNone/>
            </a:pPr>
            <a:endParaRPr lang="es-CO" dirty="0" smtClean="0"/>
          </a:p>
          <a:p>
            <a:pPr marL="0" indent="0">
              <a:buNone/>
            </a:pPr>
            <a:r>
              <a:rPr lang="es-CO" dirty="0" smtClean="0"/>
              <a:t>No </a:t>
            </a:r>
            <a:r>
              <a:rPr lang="es-CO" dirty="0"/>
              <a:t>se hace mención sobre la gracia siendo licencia para desobedecer la ley de Dios. </a:t>
            </a:r>
            <a:r>
              <a:rPr lang="es-CO" dirty="0">
                <a:solidFill>
                  <a:srgbClr val="FF0000"/>
                </a:solidFill>
              </a:rPr>
              <a:t>Estar “bajo la gracia” significa que se extendió misericordia y perdón como resultado de un arrepentimiento sincero y la resolución de obedecer a Dios</a:t>
            </a:r>
            <a:r>
              <a:rPr lang="es-CO" dirty="0"/>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16632"/>
            <a:ext cx="2304256" cy="1440160"/>
          </a:xfrm>
          <a:prstGeom prst="rect">
            <a:avLst/>
          </a:prstGeom>
          <a:noFill/>
          <a:ln>
            <a:noFill/>
          </a:ln>
          <a:effectLst/>
          <a:scene3d>
            <a:camera prst="orthographicFront"/>
            <a:lightRig rig="threePt" dir="t"/>
          </a:scene3d>
          <a:sp3d>
            <a:bevelT w="139700" prst="cross"/>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716084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4">
              <a:lumMod val="20000"/>
              <a:lumOff val="80000"/>
            </a:schemeClr>
          </a:solidFill>
          <a:scene3d>
            <a:camera prst="orthographicFront"/>
            <a:lightRig rig="threePt" dir="t"/>
          </a:scene3d>
          <a:sp3d>
            <a:bevelT prst="slope"/>
          </a:sp3d>
        </p:spPr>
        <p:txBody>
          <a:bodyPr>
            <a:normAutofit fontScale="85000" lnSpcReduction="10000"/>
          </a:bodyPr>
          <a:lstStyle/>
          <a:p>
            <a:pPr marL="0" indent="0">
              <a:buNone/>
            </a:pPr>
            <a:r>
              <a:rPr lang="es-CO" dirty="0"/>
              <a:t>Esto es mejor explicado en </a:t>
            </a:r>
            <a:r>
              <a:rPr lang="es-CO" dirty="0">
                <a:solidFill>
                  <a:srgbClr val="FF0000"/>
                </a:solidFill>
              </a:rPr>
              <a:t>Romanos 6:14-15: </a:t>
            </a:r>
            <a:r>
              <a:rPr lang="es-CO" dirty="0"/>
              <a:t>“</a:t>
            </a:r>
            <a:r>
              <a:rPr lang="es-CO" dirty="0">
                <a:latin typeface="Agency FB" pitchFamily="34" charset="0"/>
              </a:rPr>
              <a:t>Porque el pecado no se enseñoreará de vosotros: pues no estáis bajo la ley, sino bajo la gracia. ¿Qué, pues? ¿Pecaremos, porque no estamos bajo la ley, sino bajo la gracia? En ninguna manera</a:t>
            </a:r>
            <a:r>
              <a:rPr lang="es-CO" dirty="0"/>
              <a:t>”. </a:t>
            </a:r>
            <a:endParaRPr lang="es-CO" dirty="0" smtClean="0"/>
          </a:p>
          <a:p>
            <a:pPr marL="400050" lvl="1" indent="0">
              <a:buNone/>
            </a:pPr>
            <a:endParaRPr lang="es-CO" dirty="0" smtClean="0"/>
          </a:p>
          <a:p>
            <a:pPr marL="400050" lvl="1" indent="0">
              <a:buNone/>
            </a:pPr>
            <a:r>
              <a:rPr lang="es-CO" dirty="0" smtClean="0"/>
              <a:t>Muchos </a:t>
            </a:r>
            <a:r>
              <a:rPr lang="es-CO" dirty="0"/>
              <a:t>malentienden el concepto de “bajo la ley”, el cual significa bajo la penalidad de la ley. Note </a:t>
            </a:r>
            <a:r>
              <a:rPr lang="es-CO" dirty="0">
                <a:solidFill>
                  <a:srgbClr val="FF0000"/>
                </a:solidFill>
              </a:rPr>
              <a:t>Gálatas 5:18</a:t>
            </a:r>
            <a:r>
              <a:rPr lang="es-CO" dirty="0"/>
              <a:t>: “</a:t>
            </a:r>
            <a:r>
              <a:rPr lang="es-CO" dirty="0">
                <a:latin typeface="Agency FB" pitchFamily="34" charset="0"/>
              </a:rPr>
              <a:t>Pero si sois guiados por el Espíritu, no estáis bajo la ley</a:t>
            </a:r>
            <a:r>
              <a:rPr lang="es-CO" dirty="0"/>
              <a:t>”. Usted está bajo la pena de la ley si la viola como una forma de vida.</a:t>
            </a:r>
          </a:p>
          <a:p>
            <a:pPr marL="0" indent="0">
              <a:buNone/>
            </a:pPr>
            <a:endParaRPr lang="es-CO" dirty="0" smtClean="0"/>
          </a:p>
          <a:p>
            <a:pPr marL="0" indent="0">
              <a:buNone/>
            </a:pPr>
            <a:r>
              <a:rPr lang="es-CO" dirty="0" smtClean="0"/>
              <a:t>Pero </a:t>
            </a:r>
            <a:r>
              <a:rPr lang="es-CO" dirty="0"/>
              <a:t>una persona guiada por el Espíritu de Dios se esforzará por seguir esa ley. Cuando él ocasionalmente peque, se arrepiente y es perdonado </a:t>
            </a:r>
            <a:r>
              <a:rPr lang="es-CO" dirty="0" smtClean="0">
                <a:solidFill>
                  <a:srgbClr val="FF0000"/>
                </a:solidFill>
              </a:rPr>
              <a:t>(ver I </a:t>
            </a:r>
            <a:r>
              <a:rPr lang="es-CO" dirty="0">
                <a:solidFill>
                  <a:srgbClr val="FF0000"/>
                </a:solidFill>
              </a:rPr>
              <a:t>Juan 1:8-19). </a:t>
            </a:r>
            <a:r>
              <a:rPr lang="es-CO" dirty="0"/>
              <a:t>Por virtud de la obediencia y gracia, el no está bajo la pena de la ley.</a:t>
            </a:r>
          </a:p>
          <a:p>
            <a:endParaRPr lang="es-CO" dirty="0"/>
          </a:p>
        </p:txBody>
      </p:sp>
    </p:spTree>
    <p:extLst>
      <p:ext uri="{BB962C8B-B14F-4D97-AF65-F5344CB8AC3E}">
        <p14:creationId xmlns:p14="http://schemas.microsoft.com/office/powerpoint/2010/main" val="420958285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5">
              <a:lumMod val="20000"/>
              <a:lumOff val="80000"/>
            </a:schemeClr>
          </a:solidFill>
          <a:scene3d>
            <a:camera prst="orthographicFront"/>
            <a:lightRig rig="threePt" dir="t"/>
          </a:scene3d>
          <a:sp3d>
            <a:bevelT w="114300" prst="artDeco"/>
          </a:sp3d>
        </p:spPr>
        <p:txBody>
          <a:bodyPr>
            <a:normAutofit lnSpcReduction="10000"/>
          </a:bodyPr>
          <a:lstStyle/>
          <a:p>
            <a:pPr marL="400050" lvl="1" indent="0">
              <a:buNone/>
            </a:pPr>
            <a:r>
              <a:rPr lang="es-CO" sz="3200" dirty="0"/>
              <a:t>Cuando un individuo busca obedecer a Dios y viene bajo la “sombrilla” de la gracia, la sangre de Cristo justifica, o perdona, todas las transgresiones pasadas. </a:t>
            </a:r>
            <a:endParaRPr lang="es-CO" sz="3200" dirty="0" smtClean="0"/>
          </a:p>
          <a:p>
            <a:pPr marL="0" indent="0">
              <a:buNone/>
            </a:pPr>
            <a:endParaRPr lang="es-CO" dirty="0" smtClean="0"/>
          </a:p>
          <a:p>
            <a:pPr marL="0" indent="0">
              <a:buNone/>
            </a:pPr>
            <a:r>
              <a:rPr lang="es-CO" dirty="0" smtClean="0"/>
              <a:t>El </a:t>
            </a:r>
            <a:r>
              <a:rPr lang="es-CO" dirty="0"/>
              <a:t>arrepentimiento le muestra a Dios la dirección que un cristiano elije tomar de ese momento en adelante. </a:t>
            </a:r>
            <a:r>
              <a:rPr lang="es-CO" dirty="0">
                <a:solidFill>
                  <a:srgbClr val="FF0000"/>
                </a:solidFill>
              </a:rPr>
              <a:t>Estando bien con Dios por Su misericordia y perdón, un cristiano se embarca en un nuevo curso en su vida </a:t>
            </a:r>
            <a:r>
              <a:rPr lang="es-CO" dirty="0"/>
              <a:t>— él es salvo por la vida de Cristo, </a:t>
            </a:r>
            <a:r>
              <a:rPr lang="es-CO" dirty="0" smtClean="0"/>
              <a:t>¡No por su muerte!</a:t>
            </a:r>
          </a:p>
          <a:p>
            <a:pPr marL="0" indent="0">
              <a:buNone/>
            </a:pPr>
            <a:r>
              <a:rPr lang="es-CO" dirty="0" smtClean="0"/>
              <a:t>Veamos este punto:</a:t>
            </a:r>
            <a:endParaRPr lang="es-CO" dirty="0"/>
          </a:p>
          <a:p>
            <a:endParaRPr lang="es-CO" dirty="0"/>
          </a:p>
        </p:txBody>
      </p:sp>
    </p:spTree>
    <p:extLst>
      <p:ext uri="{BB962C8B-B14F-4D97-AF65-F5344CB8AC3E}">
        <p14:creationId xmlns:p14="http://schemas.microsoft.com/office/powerpoint/2010/main" val="228905299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688632"/>
          </a:xfrm>
          <a:solidFill>
            <a:schemeClr val="accent4">
              <a:lumMod val="60000"/>
              <a:lumOff val="40000"/>
            </a:schemeClr>
          </a:solidFill>
          <a:scene3d>
            <a:camera prst="orthographicFront"/>
            <a:lightRig rig="threePt" dir="t"/>
          </a:scene3d>
          <a:sp3d>
            <a:bevelT prst="convex"/>
          </a:sp3d>
        </p:spPr>
        <p:txBody>
          <a:bodyPr>
            <a:normAutofit lnSpcReduction="10000"/>
          </a:bodyPr>
          <a:lstStyle/>
          <a:p>
            <a:pPr marL="0" indent="0">
              <a:buNone/>
            </a:pPr>
            <a:r>
              <a:rPr lang="es-CO" dirty="0"/>
              <a:t>¡Considere! Sólo si Cristo ha resucitado de entre los </a:t>
            </a:r>
            <a:r>
              <a:rPr lang="es-CO" dirty="0" smtClean="0"/>
              <a:t>muertos. </a:t>
            </a:r>
            <a:r>
              <a:rPr lang="es-CO" dirty="0"/>
              <a:t>Su Espíritu puede guiar y fortalecer a los nuevos conversos, porque es el Espíritu Santo el que guía a los cristianos. </a:t>
            </a:r>
            <a:endParaRPr lang="es-CO" dirty="0" smtClean="0"/>
          </a:p>
          <a:p>
            <a:pPr marL="0" indent="0">
              <a:buNone/>
            </a:pPr>
            <a:endParaRPr lang="es-CO" dirty="0"/>
          </a:p>
          <a:p>
            <a:pPr marL="400050" lvl="1" indent="0">
              <a:buNone/>
            </a:pPr>
            <a:r>
              <a:rPr lang="es-CO" dirty="0" smtClean="0"/>
              <a:t>Pablo </a:t>
            </a:r>
            <a:r>
              <a:rPr lang="es-CO" dirty="0"/>
              <a:t>escribió: “</a:t>
            </a:r>
            <a:r>
              <a:rPr lang="es-CO" b="1" dirty="0">
                <a:latin typeface="Agency FB" pitchFamily="34" charset="0"/>
              </a:rPr>
              <a:t>Porque todos los que son guiados por el Espíritu de Dios, éstos son hijos de Dios</a:t>
            </a:r>
            <a:r>
              <a:rPr lang="es-CO" dirty="0"/>
              <a:t>” </a:t>
            </a:r>
            <a:r>
              <a:rPr lang="es-CO" dirty="0">
                <a:solidFill>
                  <a:srgbClr val="FF0000"/>
                </a:solidFill>
              </a:rPr>
              <a:t>(Rom. 8:14).</a:t>
            </a:r>
          </a:p>
          <a:p>
            <a:endParaRPr lang="es-CO" dirty="0" smtClean="0"/>
          </a:p>
          <a:p>
            <a:pPr marL="0" indent="0">
              <a:buNone/>
            </a:pPr>
            <a:r>
              <a:rPr lang="es-CO" dirty="0" smtClean="0"/>
              <a:t>Esto </a:t>
            </a:r>
            <a:r>
              <a:rPr lang="es-CO" dirty="0"/>
              <a:t>significa que Cristo, como nuestro viviente, activo Sumo Sacerdote en los cielos, envía el Espíritu Santo a aquellos que el Padre llama y engendra. </a:t>
            </a:r>
          </a:p>
        </p:txBody>
      </p:sp>
    </p:spTree>
    <p:extLst>
      <p:ext uri="{BB962C8B-B14F-4D97-AF65-F5344CB8AC3E}">
        <p14:creationId xmlns:p14="http://schemas.microsoft.com/office/powerpoint/2010/main" val="407616696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3">
              <a:lumMod val="40000"/>
              <a:lumOff val="60000"/>
            </a:schemeClr>
          </a:solidFill>
          <a:scene3d>
            <a:camera prst="orthographicFront"/>
            <a:lightRig rig="threePt" dir="t"/>
          </a:scene3d>
          <a:sp3d>
            <a:bevelT prst="slope"/>
          </a:sp3d>
        </p:spPr>
        <p:txBody>
          <a:bodyPr>
            <a:normAutofit fontScale="92500" lnSpcReduction="20000"/>
          </a:bodyPr>
          <a:lstStyle/>
          <a:p>
            <a:pPr marL="0" indent="0">
              <a:buNone/>
            </a:pPr>
            <a:r>
              <a:rPr lang="es-CO" dirty="0"/>
              <a:t>Como Sumo Sacerdote, Cristo es nuestro Intercesor y Abogado viviente, </a:t>
            </a:r>
            <a:r>
              <a:rPr lang="es-CO" dirty="0" smtClean="0"/>
              <a:t>a partir del momento en que nos entregamos a Él, quien </a:t>
            </a:r>
            <a:r>
              <a:rPr lang="es-CO" dirty="0"/>
              <a:t>ve por nosotros a lo largo </a:t>
            </a:r>
            <a:r>
              <a:rPr lang="es-CO" dirty="0" smtClean="0"/>
              <a:t>del resto de </a:t>
            </a:r>
            <a:r>
              <a:rPr lang="es-CO" dirty="0"/>
              <a:t>la vida, a medida que buscamos vencer y perseverar hasta el fin. </a:t>
            </a:r>
            <a:endParaRPr lang="es-CO" dirty="0" smtClean="0"/>
          </a:p>
          <a:p>
            <a:pPr marL="400050" lvl="1" indent="0">
              <a:buNone/>
            </a:pPr>
            <a:endParaRPr lang="es-CO" dirty="0" smtClean="0"/>
          </a:p>
          <a:p>
            <a:pPr marL="400050" lvl="1" indent="0">
              <a:buNone/>
            </a:pPr>
            <a:r>
              <a:rPr lang="es-CO" dirty="0" smtClean="0">
                <a:solidFill>
                  <a:srgbClr val="FF0000"/>
                </a:solidFill>
              </a:rPr>
              <a:t>EL HECHO DE QUE CRISTO ESTÉ VIVO LE PERMITE FUNCIONAR COMO UN ABOGADO PARA LOS CRISTIANOS. DE ESTA FORMA, SOMOS SALVOS POR SU VIDA. </a:t>
            </a:r>
          </a:p>
          <a:p>
            <a:pPr marL="400050" lvl="1" indent="0">
              <a:buNone/>
            </a:pPr>
            <a:r>
              <a:rPr lang="es-CO" sz="3000" dirty="0" smtClean="0"/>
              <a:t>El </a:t>
            </a:r>
            <a:r>
              <a:rPr lang="es-CO" sz="3000" dirty="0"/>
              <a:t>arrepentimiento es un estado mental continuo. Por lo tanto, el perdón también es continuo. Además, es el Espíritu del Cristo vivo en los cristianos el que los cambiará en la resurrección </a:t>
            </a:r>
            <a:r>
              <a:rPr lang="es-CO" sz="3000" dirty="0" smtClean="0">
                <a:solidFill>
                  <a:srgbClr val="FF0000"/>
                </a:solidFill>
              </a:rPr>
              <a:t>(ver Rom</a:t>
            </a:r>
            <a:r>
              <a:rPr lang="es-CO" sz="3000" dirty="0">
                <a:solidFill>
                  <a:srgbClr val="FF0000"/>
                </a:solidFill>
              </a:rPr>
              <a:t>. 8:14-17), </a:t>
            </a:r>
            <a:r>
              <a:rPr lang="es-CO" sz="3000" dirty="0"/>
              <a:t>para que puedan recibir la vida eterna.</a:t>
            </a:r>
          </a:p>
          <a:p>
            <a:endParaRPr lang="es-CO" dirty="0"/>
          </a:p>
        </p:txBody>
      </p:sp>
    </p:spTree>
    <p:extLst>
      <p:ext uri="{BB962C8B-B14F-4D97-AF65-F5344CB8AC3E}">
        <p14:creationId xmlns:p14="http://schemas.microsoft.com/office/powerpoint/2010/main" val="22254048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16624"/>
          </a:xfrm>
          <a:solidFill>
            <a:schemeClr val="accent3">
              <a:lumMod val="40000"/>
              <a:lumOff val="60000"/>
            </a:schemeClr>
          </a:solidFill>
          <a:scene3d>
            <a:camera prst="orthographicFront"/>
            <a:lightRig rig="threePt" dir="t"/>
          </a:scene3d>
          <a:sp3d>
            <a:bevelT prst="slope"/>
          </a:sp3d>
        </p:spPr>
        <p:txBody>
          <a:bodyPr>
            <a:normAutofit fontScale="92500" lnSpcReduction="20000"/>
          </a:bodyPr>
          <a:lstStyle/>
          <a:p>
            <a:pPr marL="0" indent="0">
              <a:buNone/>
            </a:pPr>
            <a:r>
              <a:rPr lang="es-CO" dirty="0">
                <a:solidFill>
                  <a:srgbClr val="FF0000"/>
                </a:solidFill>
              </a:rPr>
              <a:t>Romanos 6:23 </a:t>
            </a:r>
            <a:r>
              <a:rPr lang="es-CO" dirty="0" smtClean="0"/>
              <a:t>dice </a:t>
            </a:r>
            <a:r>
              <a:rPr lang="es-CO" dirty="0"/>
              <a:t>que </a:t>
            </a:r>
            <a:r>
              <a:rPr lang="es-CO" dirty="0" smtClean="0"/>
              <a:t>«</a:t>
            </a:r>
            <a:r>
              <a:rPr lang="es-CO" dirty="0" smtClean="0">
                <a:latin typeface="Agency FB" pitchFamily="34" charset="0"/>
              </a:rPr>
              <a:t>la </a:t>
            </a:r>
            <a:r>
              <a:rPr lang="es-CO" dirty="0">
                <a:latin typeface="Agency FB" pitchFamily="34" charset="0"/>
              </a:rPr>
              <a:t>paga del pecado es </a:t>
            </a:r>
            <a:r>
              <a:rPr lang="es-CO" dirty="0" smtClean="0">
                <a:latin typeface="Agency FB" pitchFamily="34" charset="0"/>
              </a:rPr>
              <a:t>muerte</a:t>
            </a:r>
            <a:r>
              <a:rPr lang="es-CO" dirty="0" smtClean="0"/>
              <a:t>». O sea que, tras </a:t>
            </a:r>
            <a:r>
              <a:rPr lang="es-CO" dirty="0"/>
              <a:t>el arrepentimiento, bautismo y conversión, un cristiano es perdonado por la sangre de Cristo e inmediatamente es salvo de la pena de los pecados PASADOS. </a:t>
            </a:r>
            <a:r>
              <a:rPr lang="es-CO" dirty="0">
                <a:solidFill>
                  <a:srgbClr val="0070C0"/>
                </a:solidFill>
              </a:rPr>
              <a:t>Por lo tanto, en cierto sentido, la persona ha sido “salva”, en ese momento, de la muerte.</a:t>
            </a:r>
          </a:p>
          <a:p>
            <a:endParaRPr lang="es-CO" dirty="0" smtClean="0"/>
          </a:p>
          <a:p>
            <a:r>
              <a:rPr lang="es-CO" dirty="0" smtClean="0"/>
              <a:t>Hay </a:t>
            </a:r>
            <a:r>
              <a:rPr lang="es-CO" dirty="0"/>
              <a:t>dos aplicaciones más de cuándo y cómo es salva una persona. </a:t>
            </a:r>
            <a:r>
              <a:rPr lang="es-CO" u="sng" dirty="0"/>
              <a:t>La palabra salvación es derivada de la palabra salvo</a:t>
            </a:r>
            <a:r>
              <a:rPr lang="es-CO" dirty="0"/>
              <a:t>. Por tanto, la segunda forma es la más obvia — </a:t>
            </a:r>
            <a:r>
              <a:rPr lang="es-CO" b="1" dirty="0">
                <a:latin typeface="Agency FB" pitchFamily="34" charset="0"/>
              </a:rPr>
              <a:t>salvación en la resurrección al regreso de Cristo </a:t>
            </a:r>
            <a:r>
              <a:rPr lang="es-CO" dirty="0" smtClean="0">
                <a:solidFill>
                  <a:srgbClr val="FF0000"/>
                </a:solidFill>
              </a:rPr>
              <a:t>(Ver I </a:t>
            </a:r>
            <a:r>
              <a:rPr lang="es-CO" dirty="0">
                <a:solidFill>
                  <a:srgbClr val="FF0000"/>
                </a:solidFill>
              </a:rPr>
              <a:t>Cor. 15:50-55; I </a:t>
            </a:r>
            <a:r>
              <a:rPr lang="es-CO" dirty="0" smtClean="0">
                <a:solidFill>
                  <a:srgbClr val="FF0000"/>
                </a:solidFill>
              </a:rPr>
              <a:t>Tés. </a:t>
            </a:r>
            <a:r>
              <a:rPr lang="es-CO" dirty="0">
                <a:solidFill>
                  <a:srgbClr val="FF0000"/>
                </a:solidFill>
              </a:rPr>
              <a:t>4:13-18).</a:t>
            </a:r>
          </a:p>
          <a:p>
            <a:endParaRPr lang="es-CO" dirty="0"/>
          </a:p>
        </p:txBody>
      </p:sp>
    </p:spTree>
    <p:extLst>
      <p:ext uri="{BB962C8B-B14F-4D97-AF65-F5344CB8AC3E}">
        <p14:creationId xmlns:p14="http://schemas.microsoft.com/office/powerpoint/2010/main" val="361278733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16624"/>
          </a:xfrm>
          <a:solidFill>
            <a:schemeClr val="bg2">
              <a:lumMod val="90000"/>
            </a:schemeClr>
          </a:solidFill>
          <a:scene3d>
            <a:camera prst="orthographicFront"/>
            <a:lightRig rig="threePt" dir="t"/>
          </a:scene3d>
          <a:sp3d>
            <a:bevelT prst="slope"/>
          </a:sp3d>
        </p:spPr>
        <p:txBody>
          <a:bodyPr>
            <a:normAutofit lnSpcReduction="10000"/>
          </a:bodyPr>
          <a:lstStyle/>
          <a:p>
            <a:pPr marL="0" indent="0">
              <a:buNone/>
            </a:pPr>
            <a:r>
              <a:rPr lang="es-CO" dirty="0"/>
              <a:t>La tercera forma que alguien es salvo es que </a:t>
            </a:r>
            <a:r>
              <a:rPr lang="es-CO" dirty="0" smtClean="0"/>
              <a:t>“</a:t>
            </a:r>
            <a:r>
              <a:rPr lang="es-CO" b="1" dirty="0" smtClean="0">
                <a:latin typeface="Agency FB" pitchFamily="34" charset="0"/>
              </a:rPr>
              <a:t>ESTÁ SIENDO SALVADO</a:t>
            </a:r>
            <a:r>
              <a:rPr lang="es-CO" dirty="0" smtClean="0"/>
              <a:t>”. </a:t>
            </a:r>
            <a:r>
              <a:rPr lang="es-CO" dirty="0">
                <a:solidFill>
                  <a:srgbClr val="0070C0"/>
                </a:solidFill>
              </a:rPr>
              <a:t>Nadie recibe la salvación en esta vida sin primero someterse a muchas tribulaciones, pruebas, aprendizaje, crecimiento y vencer</a:t>
            </a:r>
            <a:r>
              <a:rPr lang="es-CO" dirty="0"/>
              <a:t>. </a:t>
            </a:r>
            <a:r>
              <a:rPr lang="es-CO" dirty="0" smtClean="0"/>
              <a:t>Por tanto, </a:t>
            </a:r>
            <a:r>
              <a:rPr lang="es-CO" u="sng" dirty="0" smtClean="0">
                <a:solidFill>
                  <a:srgbClr val="0070C0"/>
                </a:solidFill>
              </a:rPr>
              <a:t>la </a:t>
            </a:r>
            <a:r>
              <a:rPr lang="es-CO" u="sng" dirty="0">
                <a:solidFill>
                  <a:srgbClr val="0070C0"/>
                </a:solidFill>
              </a:rPr>
              <a:t>salvación es un proceso continuo — durante toda la vida</a:t>
            </a:r>
            <a:r>
              <a:rPr lang="es-CO" dirty="0"/>
              <a:t>.</a:t>
            </a:r>
          </a:p>
          <a:p>
            <a:pPr marL="457200" lvl="1" indent="0">
              <a:buNone/>
            </a:pPr>
            <a:endParaRPr lang="es-CO" dirty="0" smtClean="0"/>
          </a:p>
          <a:p>
            <a:pPr marL="457200" lvl="1" indent="0">
              <a:buNone/>
            </a:pPr>
            <a:r>
              <a:rPr lang="es-CO" dirty="0" smtClean="0"/>
              <a:t>Note </a:t>
            </a:r>
            <a:r>
              <a:rPr lang="es-CO" dirty="0"/>
              <a:t>lo que Pablo escribió en Romanos 5: </a:t>
            </a:r>
            <a:r>
              <a:rPr lang="es-CO" dirty="0" smtClean="0"/>
              <a:t>9,10. “</a:t>
            </a:r>
            <a:r>
              <a:rPr lang="es-CO" dirty="0" smtClean="0">
                <a:latin typeface="Agency FB" pitchFamily="34" charset="0"/>
              </a:rPr>
              <a:t>Pues </a:t>
            </a:r>
            <a:r>
              <a:rPr lang="es-CO" dirty="0">
                <a:latin typeface="Agency FB" pitchFamily="34" charset="0"/>
              </a:rPr>
              <a:t>mucho más, estando ya justificados en Su sangre, por él seremos salvos de la ira. Porque si siendo enemigos, fuimos </a:t>
            </a:r>
            <a:r>
              <a:rPr lang="es-CO" u="sng" dirty="0">
                <a:latin typeface="Agency FB" pitchFamily="34" charset="0"/>
              </a:rPr>
              <a:t>reconciliados con Dios por la muerte de Su Hijo</a:t>
            </a:r>
            <a:r>
              <a:rPr lang="es-CO" dirty="0">
                <a:latin typeface="Agency FB" pitchFamily="34" charset="0"/>
              </a:rPr>
              <a:t>, mucho más, estando reconciliados, </a:t>
            </a:r>
            <a:r>
              <a:rPr lang="es-CO" u="sng" dirty="0" smtClean="0">
                <a:latin typeface="Agency FB" pitchFamily="34" charset="0"/>
              </a:rPr>
              <a:t>SEREMOS SALVOS POR SU VIDA</a:t>
            </a:r>
            <a:r>
              <a:rPr lang="es-CO" dirty="0" smtClean="0"/>
              <a:t>”.</a:t>
            </a:r>
            <a:endParaRPr lang="es-CO" dirty="0"/>
          </a:p>
        </p:txBody>
      </p:sp>
    </p:spTree>
    <p:extLst>
      <p:ext uri="{BB962C8B-B14F-4D97-AF65-F5344CB8AC3E}">
        <p14:creationId xmlns:p14="http://schemas.microsoft.com/office/powerpoint/2010/main" val="1452929712"/>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40000"/>
              <a:lumOff val="60000"/>
            </a:schemeClr>
          </a:solidFill>
          <a:scene3d>
            <a:camera prst="orthographicFront"/>
            <a:lightRig rig="threePt" dir="t"/>
          </a:scene3d>
          <a:sp3d>
            <a:bevelT/>
          </a:sp3d>
        </p:spPr>
        <p:txBody>
          <a:bodyPr>
            <a:normAutofit fontScale="92500" lnSpcReduction="10000"/>
          </a:bodyPr>
          <a:lstStyle/>
          <a:p>
            <a:pPr marL="0" indent="0">
              <a:buNone/>
            </a:pPr>
            <a:r>
              <a:rPr lang="es-CO" sz="3600" b="1" u="sng" dirty="0"/>
              <a:t>La salvación es el resultado de la </a:t>
            </a:r>
            <a:r>
              <a:rPr lang="es-CO" sz="3600" b="1" u="sng" dirty="0" smtClean="0"/>
              <a:t>gracia,  que quiere decir: perdón </a:t>
            </a:r>
            <a:r>
              <a:rPr lang="es-CO" sz="3600" b="1" u="sng" dirty="0"/>
              <a:t>inmerecido</a:t>
            </a:r>
            <a:r>
              <a:rPr lang="es-CO" sz="2400" dirty="0"/>
              <a:t>. </a:t>
            </a:r>
            <a:endParaRPr lang="es-CO" sz="2400" dirty="0" smtClean="0"/>
          </a:p>
          <a:p>
            <a:pPr marL="400050" lvl="1" indent="0">
              <a:buNone/>
            </a:pPr>
            <a:endParaRPr lang="es-CO" dirty="0" smtClean="0"/>
          </a:p>
          <a:p>
            <a:pPr marL="400050" lvl="1" indent="0">
              <a:buNone/>
            </a:pPr>
            <a:r>
              <a:rPr lang="es-CO" sz="3600" b="1" dirty="0" smtClean="0"/>
              <a:t>1). </a:t>
            </a:r>
            <a:r>
              <a:rPr lang="es-CO" dirty="0" smtClean="0"/>
              <a:t>El </a:t>
            </a:r>
            <a:r>
              <a:rPr lang="es-CO" dirty="0"/>
              <a:t>llamamiento, y el don del arrepentimiento no se ganan por obras. </a:t>
            </a:r>
            <a:endParaRPr lang="es-CO" dirty="0" smtClean="0"/>
          </a:p>
          <a:p>
            <a:pPr marL="400050" lvl="1" indent="0">
              <a:buNone/>
            </a:pPr>
            <a:endParaRPr lang="es-CO" dirty="0" smtClean="0"/>
          </a:p>
          <a:p>
            <a:pPr marL="400050" lvl="1" indent="0">
              <a:buNone/>
            </a:pPr>
            <a:r>
              <a:rPr lang="es-CO" sz="3600" b="1" dirty="0" smtClean="0"/>
              <a:t>2). </a:t>
            </a:r>
            <a:r>
              <a:rPr lang="es-CO" dirty="0" smtClean="0"/>
              <a:t>La </a:t>
            </a:r>
            <a:r>
              <a:rPr lang="es-CO" dirty="0"/>
              <a:t>gracia de Dios no se gana por obras. Todo lo que los seres humanos han ganado es la muerte. </a:t>
            </a:r>
            <a:endParaRPr lang="es-CO" dirty="0" smtClean="0"/>
          </a:p>
          <a:p>
            <a:pPr marL="400050" lvl="1" indent="0">
              <a:buNone/>
            </a:pPr>
            <a:endParaRPr lang="es-CO" dirty="0" smtClean="0"/>
          </a:p>
          <a:p>
            <a:pPr marL="400050" lvl="1" indent="0">
              <a:buNone/>
            </a:pPr>
            <a:r>
              <a:rPr lang="es-CO" sz="3500" b="1" dirty="0" smtClean="0"/>
              <a:t>3). </a:t>
            </a:r>
            <a:r>
              <a:rPr lang="es-CO" dirty="0" smtClean="0"/>
              <a:t>Estar </a:t>
            </a:r>
            <a:r>
              <a:rPr lang="es-CO" dirty="0"/>
              <a:t>bajo la gracia no significa que ya hemos alcanzado la salvación. Significa que se nos ha dado el perdón inmerecido y que estamos en el proceso de vencer y perseverar</a:t>
            </a:r>
            <a:r>
              <a:rPr lang="es-CO" dirty="0" smtClean="0"/>
              <a:t>.</a:t>
            </a:r>
            <a:endParaRPr lang="es-CO" b="1" dirty="0">
              <a:solidFill>
                <a:srgbClr val="FF0000"/>
              </a:solidFill>
            </a:endParaRPr>
          </a:p>
        </p:txBody>
      </p:sp>
    </p:spTree>
    <p:extLst>
      <p:ext uri="{BB962C8B-B14F-4D97-AF65-F5344CB8AC3E}">
        <p14:creationId xmlns:p14="http://schemas.microsoft.com/office/powerpoint/2010/main" val="261074350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bg2">
              <a:lumMod val="75000"/>
            </a:schemeClr>
          </a:solidFill>
          <a:scene3d>
            <a:camera prst="orthographicFront"/>
            <a:lightRig rig="threePt" dir="t"/>
          </a:scene3d>
          <a:sp3d>
            <a:bevelT w="165100" prst="coolSlant"/>
          </a:sp3d>
        </p:spPr>
        <p:txBody>
          <a:bodyPr>
            <a:normAutofit fontScale="92500" lnSpcReduction="20000"/>
          </a:bodyPr>
          <a:lstStyle/>
          <a:p>
            <a:pPr marL="400050" lvl="1" indent="0">
              <a:buNone/>
            </a:pPr>
            <a:r>
              <a:rPr lang="es-CO" dirty="0" smtClean="0"/>
              <a:t>Según lo dijo l mismo Cristo: Aquellos </a:t>
            </a:r>
            <a:r>
              <a:rPr lang="es-CO" dirty="0"/>
              <a:t>que perseveren hasta el fin de esta existencia física son salvos — </a:t>
            </a:r>
            <a:r>
              <a:rPr lang="es-CO" dirty="0" smtClean="0"/>
              <a:t>SALVADOS DE LA MUERTE ETERNA. Po lo tanto, nadie </a:t>
            </a:r>
            <a:r>
              <a:rPr lang="es-CO" dirty="0"/>
              <a:t>puede jactarse de que ha alcanzado la salvación en esta vida. </a:t>
            </a:r>
            <a:r>
              <a:rPr lang="es-CO" dirty="0" smtClean="0"/>
              <a:t>“MAS EL QUE PERSEVERE HASTA EL FIN, ÉSTE SERÁ SALVO” </a:t>
            </a:r>
            <a:r>
              <a:rPr lang="es-CO" b="1" dirty="0">
                <a:solidFill>
                  <a:srgbClr val="FF0000"/>
                </a:solidFill>
              </a:rPr>
              <a:t>(Mat. 24:13). </a:t>
            </a:r>
            <a:endParaRPr lang="es-CO" b="1" dirty="0" smtClean="0">
              <a:solidFill>
                <a:srgbClr val="FF0000"/>
              </a:solidFill>
            </a:endParaRPr>
          </a:p>
          <a:p>
            <a:pPr marL="0" indent="0">
              <a:buNone/>
            </a:pPr>
            <a:endParaRPr lang="es-CO" dirty="0" smtClean="0"/>
          </a:p>
          <a:p>
            <a:pPr marL="0" indent="0">
              <a:buNone/>
            </a:pPr>
            <a:r>
              <a:rPr lang="es-CO" dirty="0" smtClean="0"/>
              <a:t>Haber </a:t>
            </a:r>
            <a:r>
              <a:rPr lang="es-CO" dirty="0"/>
              <a:t>perseverado y vencido significa que uno ha “</a:t>
            </a:r>
            <a:r>
              <a:rPr lang="es-CO" u="sng" dirty="0"/>
              <a:t>calificado</a:t>
            </a:r>
            <a:r>
              <a:rPr lang="es-CO" dirty="0"/>
              <a:t>”. También significa que uno puede </a:t>
            </a:r>
            <a:r>
              <a:rPr lang="es-CO" u="sng" dirty="0"/>
              <a:t>descalificarse a sí mismo al fracasar en perseverar o vencer</a:t>
            </a:r>
            <a:r>
              <a:rPr lang="es-CO" dirty="0"/>
              <a:t>. </a:t>
            </a:r>
            <a:endParaRPr lang="es-CO" dirty="0" smtClean="0"/>
          </a:p>
          <a:p>
            <a:pPr marL="0" indent="0">
              <a:buNone/>
            </a:pPr>
            <a:r>
              <a:rPr lang="es-CO" dirty="0" smtClean="0"/>
              <a:t>Sin </a:t>
            </a:r>
            <a:r>
              <a:rPr lang="es-CO" dirty="0"/>
              <a:t>embargo, el llamamiento, la justificación — </a:t>
            </a:r>
            <a:r>
              <a:rPr lang="es-CO" u="sng" dirty="0"/>
              <a:t>esta gracia es un don</a:t>
            </a:r>
            <a:r>
              <a:rPr lang="es-CO" dirty="0"/>
              <a:t>. </a:t>
            </a:r>
            <a:r>
              <a:rPr lang="es-CO" u="sng" dirty="0" smtClean="0"/>
              <a:t>LA SALVACIÓN ES EL RESULTADO DE LA GRACIA DE DIOS.</a:t>
            </a:r>
            <a:endParaRPr lang="es-CO" u="sng" dirty="0"/>
          </a:p>
          <a:p>
            <a:endParaRPr lang="es-CO" dirty="0"/>
          </a:p>
        </p:txBody>
      </p:sp>
    </p:spTree>
    <p:extLst>
      <p:ext uri="{BB962C8B-B14F-4D97-AF65-F5344CB8AC3E}">
        <p14:creationId xmlns:p14="http://schemas.microsoft.com/office/powerpoint/2010/main" val="238835479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40000"/>
              <a:lumOff val="60000"/>
            </a:schemeClr>
          </a:solidFill>
          <a:scene3d>
            <a:camera prst="orthographicFront"/>
            <a:lightRig rig="threePt" dir="t"/>
          </a:scene3d>
          <a:sp3d>
            <a:bevelT prst="slope"/>
          </a:sp3d>
        </p:spPr>
        <p:txBody>
          <a:bodyPr>
            <a:normAutofit fontScale="92500" lnSpcReduction="10000"/>
          </a:bodyPr>
          <a:lstStyle/>
          <a:p>
            <a:pPr marL="0" indent="0">
              <a:buNone/>
            </a:pPr>
            <a:r>
              <a:rPr lang="es-CO" dirty="0"/>
              <a:t>La falsa idea de “</a:t>
            </a:r>
            <a:r>
              <a:rPr lang="es-CO" b="1" u="sng" dirty="0"/>
              <a:t>una vez bajo la gracia, ya somos salvos</a:t>
            </a:r>
            <a:r>
              <a:rPr lang="es-CO" dirty="0"/>
              <a:t>” no está basada en las </a:t>
            </a:r>
            <a:r>
              <a:rPr lang="es-CO" dirty="0" smtClean="0"/>
              <a:t>Escrituras</a:t>
            </a:r>
            <a:r>
              <a:rPr lang="es-CO" dirty="0"/>
              <a:t>. </a:t>
            </a:r>
            <a:endParaRPr lang="es-CO" dirty="0" smtClean="0"/>
          </a:p>
          <a:p>
            <a:pPr marL="0" indent="0">
              <a:buNone/>
            </a:pPr>
            <a:endParaRPr lang="es-CO" sz="4100" b="1" dirty="0" smtClean="0"/>
          </a:p>
          <a:p>
            <a:pPr marL="400050" lvl="1" indent="0">
              <a:buNone/>
            </a:pPr>
            <a:r>
              <a:rPr lang="es-CO" sz="3700" b="1" dirty="0" smtClean="0"/>
              <a:t>¿Qué es la gracia?</a:t>
            </a:r>
          </a:p>
          <a:p>
            <a:pPr marL="400050" lvl="1" indent="0">
              <a:buNone/>
            </a:pPr>
            <a:r>
              <a:rPr lang="es-CO" dirty="0" smtClean="0"/>
              <a:t>La </a:t>
            </a:r>
            <a:r>
              <a:rPr lang="es-CO" dirty="0"/>
              <a:t>gracia es la voluntad de Dios de perdonar los pecados pasados, como se resume en </a:t>
            </a:r>
            <a:r>
              <a:rPr lang="es-CO" b="1" dirty="0">
                <a:solidFill>
                  <a:srgbClr val="FF0000"/>
                </a:solidFill>
              </a:rPr>
              <a:t>Efesios 1:7</a:t>
            </a:r>
            <a:r>
              <a:rPr lang="es-CO" dirty="0"/>
              <a:t>: “…</a:t>
            </a:r>
            <a:r>
              <a:rPr lang="es-CO" b="1" dirty="0">
                <a:latin typeface="Agency FB" pitchFamily="34" charset="0"/>
              </a:rPr>
              <a:t>en quien tenemos redención por Su sangre, el perdón de pecados según las riquezas de Su gracia</a:t>
            </a:r>
            <a:r>
              <a:rPr lang="es-CO" dirty="0"/>
              <a:t>”.</a:t>
            </a:r>
          </a:p>
          <a:p>
            <a:endParaRPr lang="es-CO" dirty="0" smtClean="0"/>
          </a:p>
          <a:p>
            <a:pPr marL="0" indent="0">
              <a:buNone/>
            </a:pPr>
            <a:r>
              <a:rPr lang="es-CO" dirty="0" smtClean="0"/>
              <a:t>Ahora </a:t>
            </a:r>
            <a:r>
              <a:rPr lang="es-CO" dirty="0"/>
              <a:t>examine </a:t>
            </a:r>
            <a:r>
              <a:rPr lang="es-CO" dirty="0" smtClean="0"/>
              <a:t>un texto </a:t>
            </a:r>
            <a:r>
              <a:rPr lang="es-CO" dirty="0"/>
              <a:t>clave: “</a:t>
            </a:r>
            <a:r>
              <a:rPr lang="es-CO" b="1" dirty="0">
                <a:latin typeface="Agency FB" pitchFamily="34" charset="0"/>
              </a:rPr>
              <a:t>Porque por gracia sois salvos por medio de la fe; y esto no de vosotros, pues es don de Dios; no por obras, para que nadie se gloríe</a:t>
            </a:r>
            <a:r>
              <a:rPr lang="es-CO" dirty="0"/>
              <a:t>” </a:t>
            </a:r>
            <a:r>
              <a:rPr lang="es-CO" dirty="0">
                <a:solidFill>
                  <a:srgbClr val="FF0000"/>
                </a:solidFill>
              </a:rPr>
              <a:t>(Efesios 2:8-9). </a:t>
            </a:r>
          </a:p>
        </p:txBody>
      </p:sp>
    </p:spTree>
    <p:extLst>
      <p:ext uri="{BB962C8B-B14F-4D97-AF65-F5344CB8AC3E}">
        <p14:creationId xmlns:p14="http://schemas.microsoft.com/office/powerpoint/2010/main" val="395773427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040559"/>
          </a:xfrm>
          <a:solidFill>
            <a:schemeClr val="accent4">
              <a:lumMod val="60000"/>
              <a:lumOff val="40000"/>
            </a:schemeClr>
          </a:solidFill>
        </p:spPr>
        <p:txBody>
          <a:bodyPr>
            <a:normAutofit lnSpcReduction="10000"/>
          </a:bodyPr>
          <a:lstStyle/>
          <a:p>
            <a:pPr marL="0" indent="0">
              <a:buNone/>
            </a:pPr>
            <a:r>
              <a:rPr lang="es-CO" dirty="0"/>
              <a:t>La fe “</a:t>
            </a:r>
            <a:r>
              <a:rPr lang="es-CO" b="1" dirty="0">
                <a:latin typeface="Agency FB" pitchFamily="34" charset="0"/>
              </a:rPr>
              <a:t>no de vosotros</a:t>
            </a:r>
            <a:r>
              <a:rPr lang="es-CO" dirty="0"/>
              <a:t>”, </a:t>
            </a:r>
            <a:r>
              <a:rPr lang="es-CO" dirty="0" smtClean="0"/>
              <a:t>es fundamental </a:t>
            </a:r>
            <a:r>
              <a:rPr lang="es-CO" dirty="0"/>
              <a:t>para la salvación, </a:t>
            </a:r>
            <a:r>
              <a:rPr lang="es-CO" u="sng" dirty="0"/>
              <a:t>no es su propia fe humana</a:t>
            </a:r>
            <a:r>
              <a:rPr lang="es-CO" dirty="0"/>
              <a:t>. </a:t>
            </a:r>
            <a:r>
              <a:rPr lang="es-CO" b="1" dirty="0" smtClean="0"/>
              <a:t>ES DON DE DIOS</a:t>
            </a:r>
            <a:r>
              <a:rPr lang="es-CO" dirty="0" smtClean="0"/>
              <a:t> </a:t>
            </a:r>
            <a:r>
              <a:rPr lang="es-CO" dirty="0"/>
              <a:t>— </a:t>
            </a:r>
            <a:r>
              <a:rPr lang="es-CO" u="sng" dirty="0"/>
              <a:t>la fe de Cristo en nosotros</a:t>
            </a:r>
            <a:r>
              <a:rPr lang="es-CO" dirty="0"/>
              <a:t> </a:t>
            </a:r>
            <a:r>
              <a:rPr lang="es-CO" dirty="0" smtClean="0"/>
              <a:t> </a:t>
            </a:r>
            <a:r>
              <a:rPr lang="es-CO" b="1" dirty="0" smtClean="0">
                <a:solidFill>
                  <a:srgbClr val="FF0000"/>
                </a:solidFill>
              </a:rPr>
              <a:t>(ver Gal. </a:t>
            </a:r>
            <a:r>
              <a:rPr lang="es-CO" b="1" dirty="0">
                <a:solidFill>
                  <a:srgbClr val="FF0000"/>
                </a:solidFill>
              </a:rPr>
              <a:t>2:20). </a:t>
            </a:r>
            <a:endParaRPr lang="es-CO" b="1" dirty="0" smtClean="0">
              <a:solidFill>
                <a:srgbClr val="FF0000"/>
              </a:solidFill>
            </a:endParaRPr>
          </a:p>
          <a:p>
            <a:pPr marL="400050" lvl="1" indent="0">
              <a:buNone/>
            </a:pPr>
            <a:endParaRPr lang="es-CO" dirty="0" smtClean="0"/>
          </a:p>
          <a:p>
            <a:pPr marL="400050" lvl="1" indent="0">
              <a:buNone/>
            </a:pPr>
            <a:r>
              <a:rPr lang="es-CO" dirty="0" smtClean="0"/>
              <a:t>Jesucristo</a:t>
            </a:r>
            <a:r>
              <a:rPr lang="es-CO" dirty="0"/>
              <a:t>, nuestro Sumo Sacerdote, ve hacia abajo y observa nuestra sinceridad y esfuerzo, e imparte Su fe a través de Su </a:t>
            </a:r>
            <a:r>
              <a:rPr lang="es-CO" dirty="0" smtClean="0"/>
              <a:t>gracia, quiere decir:  </a:t>
            </a:r>
            <a:r>
              <a:rPr lang="es-CO" b="1" dirty="0" smtClean="0"/>
              <a:t>FAVOR Y MISERICORDIA DIVINOS</a:t>
            </a:r>
            <a:r>
              <a:rPr lang="es-CO" dirty="0" smtClean="0"/>
              <a:t>. </a:t>
            </a:r>
            <a:r>
              <a:rPr lang="es-CO" dirty="0"/>
              <a:t>Los que reciben esta fe no tienen razones para gloriarse de sus </a:t>
            </a:r>
            <a:r>
              <a:rPr lang="es-CO" dirty="0" smtClean="0"/>
              <a:t>obras, pues no se han ganado la gracia.</a:t>
            </a:r>
            <a:endParaRPr lang="es-CO" dirty="0"/>
          </a:p>
          <a:p>
            <a:endParaRPr lang="es-CO" dirty="0"/>
          </a:p>
          <a:p>
            <a:endParaRPr lang="es-CO" dirty="0"/>
          </a:p>
        </p:txBody>
      </p:sp>
    </p:spTree>
    <p:extLst>
      <p:ext uri="{BB962C8B-B14F-4D97-AF65-F5344CB8AC3E}">
        <p14:creationId xmlns:p14="http://schemas.microsoft.com/office/powerpoint/2010/main" val="256661388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688632"/>
          </a:xfrm>
          <a:solidFill>
            <a:schemeClr val="bg2">
              <a:lumMod val="90000"/>
            </a:schemeClr>
          </a:solidFill>
          <a:scene3d>
            <a:camera prst="orthographicFront"/>
            <a:lightRig rig="threePt" dir="t"/>
          </a:scene3d>
          <a:sp3d>
            <a:bevelT prst="slope"/>
          </a:sp3d>
        </p:spPr>
        <p:txBody>
          <a:bodyPr>
            <a:normAutofit fontScale="92500" lnSpcReduction="20000"/>
          </a:bodyPr>
          <a:lstStyle/>
          <a:p>
            <a:pPr marL="0" indent="0">
              <a:buNone/>
            </a:pPr>
            <a:r>
              <a:rPr lang="es-CO" dirty="0"/>
              <a:t>Note lo </a:t>
            </a:r>
            <a:r>
              <a:rPr lang="es-CO" dirty="0" smtClean="0"/>
              <a:t>que dice </a:t>
            </a:r>
            <a:r>
              <a:rPr lang="es-CO" dirty="0" smtClean="0">
                <a:solidFill>
                  <a:srgbClr val="FF0000"/>
                </a:solidFill>
              </a:rPr>
              <a:t>Fil.2:13</a:t>
            </a:r>
            <a:r>
              <a:rPr lang="es-CO" dirty="0" smtClean="0"/>
              <a:t>: </a:t>
            </a:r>
            <a:r>
              <a:rPr lang="es-CO" dirty="0"/>
              <a:t>“…</a:t>
            </a:r>
            <a:r>
              <a:rPr lang="es-CO" b="1" dirty="0">
                <a:latin typeface="Agency FB" pitchFamily="34" charset="0"/>
              </a:rPr>
              <a:t>porque Dios es el que en vosotros produce así el querer como el hacer, por Su buena voluntad</a:t>
            </a:r>
            <a:r>
              <a:rPr lang="es-CO" dirty="0" smtClean="0"/>
              <a:t>”.</a:t>
            </a:r>
            <a:endParaRPr lang="es-CO" dirty="0" smtClean="0">
              <a:solidFill>
                <a:srgbClr val="FF0000"/>
              </a:solidFill>
            </a:endParaRPr>
          </a:p>
          <a:p>
            <a:pPr marL="400050" lvl="1" indent="0">
              <a:buNone/>
            </a:pPr>
            <a:endParaRPr lang="es-CO" dirty="0" smtClean="0"/>
          </a:p>
          <a:p>
            <a:pPr marL="400050" lvl="1" indent="0">
              <a:buNone/>
            </a:pPr>
            <a:r>
              <a:rPr lang="es-CO" dirty="0" smtClean="0">
                <a:solidFill>
                  <a:srgbClr val="FF0000"/>
                </a:solidFill>
              </a:rPr>
              <a:t>Dios </a:t>
            </a:r>
            <a:r>
              <a:rPr lang="es-CO" dirty="0">
                <a:solidFill>
                  <a:srgbClr val="FF0000"/>
                </a:solidFill>
              </a:rPr>
              <a:t>provee a los cristianos la fuerza de voluntad, fe de Cristo y motivación para hacer Su buena voluntad. Dios el Padre y Jesucristo han avanzado grandes distancias al proveer la gracia — </a:t>
            </a:r>
            <a:r>
              <a:rPr lang="es-CO" b="1" dirty="0">
                <a:solidFill>
                  <a:srgbClr val="FF0000"/>
                </a:solidFill>
                <a:latin typeface="Agency FB" pitchFamily="34" charset="0"/>
              </a:rPr>
              <a:t>favor y misericordia divina</a:t>
            </a:r>
            <a:r>
              <a:rPr lang="es-CO" dirty="0">
                <a:solidFill>
                  <a:srgbClr val="FF0000"/>
                </a:solidFill>
              </a:rPr>
              <a:t> — para ayudar a los cristianos a triunfar en su llamamiento</a:t>
            </a:r>
            <a:r>
              <a:rPr lang="es-CO" dirty="0" smtClean="0">
                <a:solidFill>
                  <a:srgbClr val="FF0000"/>
                </a:solidFill>
              </a:rPr>
              <a:t>.</a:t>
            </a:r>
          </a:p>
          <a:p>
            <a:pPr marL="0" indent="0">
              <a:buNone/>
            </a:pPr>
            <a:endParaRPr lang="es-CO" dirty="0"/>
          </a:p>
          <a:p>
            <a:pPr marL="0" indent="0">
              <a:buNone/>
            </a:pPr>
            <a:r>
              <a:rPr lang="es-CO" dirty="0" smtClean="0"/>
              <a:t> </a:t>
            </a:r>
            <a:r>
              <a:rPr lang="es-CO" dirty="0"/>
              <a:t>¡Pero ellos esperan resultados! Ese es el mensaje de </a:t>
            </a:r>
            <a:r>
              <a:rPr lang="es-CO" dirty="0">
                <a:solidFill>
                  <a:srgbClr val="FF0000"/>
                </a:solidFill>
              </a:rPr>
              <a:t>Efesios </a:t>
            </a:r>
            <a:r>
              <a:rPr lang="es-CO" dirty="0" smtClean="0">
                <a:solidFill>
                  <a:srgbClr val="FF0000"/>
                </a:solidFill>
              </a:rPr>
              <a:t>2:10</a:t>
            </a:r>
            <a:r>
              <a:rPr lang="es-CO" dirty="0" smtClean="0"/>
              <a:t>.  «</a:t>
            </a:r>
            <a:r>
              <a:rPr lang="es-CO" b="1" dirty="0" smtClean="0">
                <a:latin typeface="Agency FB" pitchFamily="34" charset="0"/>
              </a:rPr>
              <a:t>Porque </a:t>
            </a:r>
            <a:r>
              <a:rPr lang="es-CO" b="1" dirty="0">
                <a:latin typeface="Agency FB" pitchFamily="34" charset="0"/>
              </a:rPr>
              <a:t>somos hechura suya, creados en Cristo Jesús para buenas obras, las cuales Dios preparó de antemano para que anduviésemos en </a:t>
            </a:r>
            <a:r>
              <a:rPr lang="es-CO" b="1" dirty="0" smtClean="0">
                <a:latin typeface="Agency FB" pitchFamily="34" charset="0"/>
              </a:rPr>
              <a:t>ellas</a:t>
            </a:r>
            <a:r>
              <a:rPr lang="es-CO" dirty="0" smtClean="0"/>
              <a:t>».</a:t>
            </a:r>
            <a:endParaRPr lang="es-CO" dirty="0"/>
          </a:p>
          <a:p>
            <a:endParaRPr lang="es-CO" dirty="0"/>
          </a:p>
        </p:txBody>
      </p:sp>
    </p:spTree>
    <p:extLst>
      <p:ext uri="{BB962C8B-B14F-4D97-AF65-F5344CB8AC3E}">
        <p14:creationId xmlns:p14="http://schemas.microsoft.com/office/powerpoint/2010/main" val="1719861046"/>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5"/>
            <a:ext cx="8229600" cy="4752529"/>
          </a:xfrm>
          <a:solidFill>
            <a:srgbClr val="002060"/>
          </a:solidFill>
          <a:scene3d>
            <a:camera prst="orthographicFront"/>
            <a:lightRig rig="threePt" dir="t"/>
          </a:scene3d>
          <a:sp3d>
            <a:bevelT w="101600" prst="riblet"/>
          </a:sp3d>
        </p:spPr>
        <p:txBody>
          <a:bodyPr>
            <a:normAutofit lnSpcReduction="10000"/>
          </a:bodyPr>
          <a:lstStyle/>
          <a:p>
            <a:pPr marL="0" indent="0" algn="ctr">
              <a:buNone/>
            </a:pPr>
            <a:r>
              <a:rPr lang="es-CO" dirty="0">
                <a:solidFill>
                  <a:schemeClr val="bg1"/>
                </a:solidFill>
              </a:rPr>
              <a:t>¡Cuán clara se vuelve la Biblia cuando le permitimos interpretarse a sí misma! Es irónico que la mayoría de los cristianos profesos se detengan en este punto y pierdan la esencia de la declaración de Pablo.</a:t>
            </a:r>
          </a:p>
          <a:p>
            <a:pPr marL="57150" indent="0" algn="ctr">
              <a:buNone/>
            </a:pPr>
            <a:endParaRPr lang="es-CO" dirty="0" smtClean="0">
              <a:solidFill>
                <a:schemeClr val="bg1"/>
              </a:solidFill>
            </a:endParaRPr>
          </a:p>
          <a:p>
            <a:pPr marL="57150" indent="0" algn="ctr">
              <a:buNone/>
            </a:pPr>
            <a:r>
              <a:rPr lang="es-CO" dirty="0" smtClean="0">
                <a:solidFill>
                  <a:srgbClr val="FFFF00"/>
                </a:solidFill>
              </a:rPr>
              <a:t>El </a:t>
            </a:r>
            <a:r>
              <a:rPr lang="es-CO" dirty="0">
                <a:solidFill>
                  <a:srgbClr val="FFFF00"/>
                </a:solidFill>
              </a:rPr>
              <a:t>tema real aquí no es la gracia o las obras. Tampoco es la gracia en oposición a las obras. Ni es la gracia en lugar de las obras. Es simplemente así: </a:t>
            </a:r>
            <a:r>
              <a:rPr lang="es-CO" dirty="0" smtClean="0">
                <a:solidFill>
                  <a:srgbClr val="FFFF00"/>
                </a:solidFill>
              </a:rPr>
              <a:t>GRACIA SEGUIDA POR OBRAS.</a:t>
            </a:r>
          </a:p>
          <a:p>
            <a:endParaRPr lang="es-CO" dirty="0"/>
          </a:p>
        </p:txBody>
      </p:sp>
    </p:spTree>
    <p:extLst>
      <p:ext uri="{BB962C8B-B14F-4D97-AF65-F5344CB8AC3E}">
        <p14:creationId xmlns:p14="http://schemas.microsoft.com/office/powerpoint/2010/main" val="196135030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9"/>
            <a:ext cx="8363272" cy="4968552"/>
          </a:xfrm>
          <a:solidFill>
            <a:schemeClr val="bg2">
              <a:lumMod val="90000"/>
            </a:schemeClr>
          </a:solidFill>
          <a:scene3d>
            <a:camera prst="orthographicFront"/>
            <a:lightRig rig="threePt" dir="t"/>
          </a:scene3d>
          <a:sp3d>
            <a:bevelT w="114300" prst="hardEdge"/>
          </a:sp3d>
        </p:spPr>
        <p:txBody>
          <a:bodyPr>
            <a:normAutofit/>
          </a:bodyPr>
          <a:lstStyle/>
          <a:p>
            <a:pPr marL="0" indent="0">
              <a:buNone/>
            </a:pPr>
            <a:r>
              <a:rPr lang="es-CO" b="1" dirty="0"/>
              <a:t>Estos son algunos dones y herramientas vitales que Dios nos da en nuestra búsqueda por tener éxito y vencer:</a:t>
            </a:r>
          </a:p>
          <a:p>
            <a:pPr marL="0" indent="0">
              <a:buNone/>
            </a:pPr>
            <a:r>
              <a:rPr lang="es-CO" sz="3600" b="1" dirty="0" smtClean="0">
                <a:solidFill>
                  <a:srgbClr val="FF0000"/>
                </a:solidFill>
              </a:rPr>
              <a:t>1). </a:t>
            </a:r>
            <a:r>
              <a:rPr lang="es-CO" b="1" u="sng" dirty="0" smtClean="0"/>
              <a:t>Gracia</a:t>
            </a:r>
            <a:r>
              <a:rPr lang="es-CO" dirty="0" smtClean="0"/>
              <a:t> </a:t>
            </a:r>
            <a:r>
              <a:rPr lang="es-CO" dirty="0"/>
              <a:t>— </a:t>
            </a:r>
            <a:r>
              <a:rPr lang="es-CO" sz="2800" dirty="0"/>
              <a:t>justificación y perdón.</a:t>
            </a:r>
          </a:p>
          <a:p>
            <a:pPr marL="0" indent="0">
              <a:buNone/>
            </a:pPr>
            <a:r>
              <a:rPr lang="es-CO" sz="3600" b="1" dirty="0" smtClean="0">
                <a:solidFill>
                  <a:srgbClr val="FF0000"/>
                </a:solidFill>
              </a:rPr>
              <a:t>2). </a:t>
            </a:r>
            <a:r>
              <a:rPr lang="es-CO" b="1" u="sng" dirty="0" smtClean="0"/>
              <a:t>Gracia</a:t>
            </a:r>
            <a:r>
              <a:rPr lang="es-CO" dirty="0" smtClean="0"/>
              <a:t> </a:t>
            </a:r>
            <a:r>
              <a:rPr lang="es-CO" dirty="0"/>
              <a:t>— </a:t>
            </a:r>
            <a:r>
              <a:rPr lang="es-CO" sz="2800" dirty="0"/>
              <a:t>la dádiva de misericordia y favor de Dios.</a:t>
            </a:r>
            <a:endParaRPr lang="es-CO" dirty="0"/>
          </a:p>
          <a:p>
            <a:pPr marL="0" indent="0">
              <a:buNone/>
            </a:pPr>
            <a:r>
              <a:rPr lang="es-CO" sz="3600" b="1" dirty="0" smtClean="0">
                <a:solidFill>
                  <a:srgbClr val="FF0000"/>
                </a:solidFill>
              </a:rPr>
              <a:t>3). </a:t>
            </a:r>
            <a:r>
              <a:rPr lang="es-CO" sz="2800" dirty="0" smtClean="0"/>
              <a:t>La </a:t>
            </a:r>
            <a:r>
              <a:rPr lang="es-CO" sz="2800" dirty="0"/>
              <a:t>fe de Cristo en nosotros.</a:t>
            </a:r>
          </a:p>
          <a:p>
            <a:pPr marL="0" indent="0">
              <a:buNone/>
            </a:pPr>
            <a:r>
              <a:rPr lang="es-CO" sz="3600" b="1" dirty="0" smtClean="0">
                <a:solidFill>
                  <a:srgbClr val="FF0000"/>
                </a:solidFill>
              </a:rPr>
              <a:t>4). </a:t>
            </a:r>
            <a:r>
              <a:rPr lang="es-CO" sz="2800" dirty="0" smtClean="0"/>
              <a:t>El </a:t>
            </a:r>
            <a:r>
              <a:rPr lang="es-CO" sz="2800" dirty="0"/>
              <a:t>Espíritu de Dios, a través del cual recibimos la fuerza de voluntad y motivación para seguir adelante.</a:t>
            </a:r>
          </a:p>
          <a:p>
            <a:endParaRPr lang="es-CO" dirty="0"/>
          </a:p>
        </p:txBody>
      </p:sp>
    </p:spTree>
    <p:extLst>
      <p:ext uri="{BB962C8B-B14F-4D97-AF65-F5344CB8AC3E}">
        <p14:creationId xmlns:p14="http://schemas.microsoft.com/office/powerpoint/2010/main" val="209284575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scene3d>
            <a:camera prst="orthographicFront"/>
            <a:lightRig rig="threePt" dir="t"/>
          </a:scene3d>
          <a:sp3d>
            <a:bevelT w="139700" prst="cross"/>
          </a:sp3d>
        </p:spPr>
        <p:txBody>
          <a:bodyPr>
            <a:noAutofit/>
          </a:bodyPr>
          <a:lstStyle/>
          <a:p>
            <a:r>
              <a:rPr lang="es-CO" sz="7200" b="1" i="1" dirty="0" smtClean="0"/>
              <a:t>Conclusión</a:t>
            </a:r>
            <a:endParaRPr lang="es-CO" sz="7200" b="1" i="1" dirty="0"/>
          </a:p>
        </p:txBody>
      </p:sp>
      <p:sp>
        <p:nvSpPr>
          <p:cNvPr id="3" name="2 Marcador de contenido"/>
          <p:cNvSpPr>
            <a:spLocks noGrp="1"/>
          </p:cNvSpPr>
          <p:nvPr>
            <p:ph idx="1"/>
          </p:nvPr>
        </p:nvSpPr>
        <p:spPr>
          <a:xfrm>
            <a:off x="457200" y="1600200"/>
            <a:ext cx="8229600" cy="4925144"/>
          </a:xfrm>
          <a:solidFill>
            <a:schemeClr val="accent4">
              <a:lumMod val="20000"/>
              <a:lumOff val="80000"/>
            </a:schemeClr>
          </a:solidFill>
        </p:spPr>
        <p:txBody>
          <a:bodyPr>
            <a:normAutofit fontScale="85000" lnSpcReduction="10000"/>
          </a:bodyPr>
          <a:lstStyle/>
          <a:p>
            <a:pPr marL="0" indent="0" algn="ctr">
              <a:buNone/>
            </a:pPr>
            <a:r>
              <a:rPr lang="es-CO" dirty="0" smtClean="0"/>
              <a:t>Dios </a:t>
            </a:r>
            <a:r>
              <a:rPr lang="es-CO" dirty="0"/>
              <a:t>extiende gracia y ayuda a Su pueblo, pero Él espera que nosotros crezcamos en buenas obras, andando en ellas como una forma de vida</a:t>
            </a:r>
            <a:r>
              <a:rPr lang="es-CO" dirty="0" smtClean="0"/>
              <a:t>.</a:t>
            </a:r>
          </a:p>
          <a:p>
            <a:pPr marL="0" indent="0" algn="ctr">
              <a:buNone/>
            </a:pPr>
            <a:r>
              <a:rPr lang="es-CO" dirty="0" smtClean="0"/>
              <a:t> </a:t>
            </a:r>
            <a:r>
              <a:rPr lang="es-CO" dirty="0">
                <a:solidFill>
                  <a:srgbClr val="FF0000"/>
                </a:solidFill>
              </a:rPr>
              <a:t>La ley de Dios es el estándar o punto de referencia que dirige el camino de los verdaderos cristianos. Guardarlos desarrolla carácter. Hacer estas cosas le muestra a Dios que la gracia que Él nos ha extendido no ha sido en vano.</a:t>
            </a:r>
          </a:p>
          <a:p>
            <a:pPr marL="0" indent="0" algn="ctr">
              <a:buNone/>
            </a:pPr>
            <a:r>
              <a:rPr lang="es-CO" dirty="0"/>
              <a:t>Si seguimos la gracia de Dios con obras, la descripción de Cristo de aquellos que se levantarán en la primera resurrección </a:t>
            </a:r>
            <a:r>
              <a:rPr lang="es-CO" dirty="0" smtClean="0"/>
              <a:t>se podría </a:t>
            </a:r>
            <a:r>
              <a:rPr lang="es-CO" dirty="0"/>
              <a:t>aplicar a nosotros: “</a:t>
            </a:r>
            <a:r>
              <a:rPr lang="es-CO" b="1" dirty="0">
                <a:latin typeface="Agency FB" pitchFamily="34" charset="0"/>
              </a:rPr>
              <a:t>Aquí está la paciencia de los santos, los que guardan los mandamientos de Dios, y la fe de Jesús</a:t>
            </a:r>
            <a:r>
              <a:rPr lang="es-CO" dirty="0"/>
              <a:t>” </a:t>
            </a:r>
            <a:r>
              <a:rPr lang="es-CO" dirty="0">
                <a:solidFill>
                  <a:srgbClr val="FF0000"/>
                </a:solidFill>
              </a:rPr>
              <a:t>(Apo. 14:12</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6012749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729</TotalTime>
  <Words>3632</Words>
  <Application>Microsoft Office PowerPoint</Application>
  <PresentationFormat>Presentación en pantalla (4:3)</PresentationFormat>
  <Paragraphs>153</Paragraphs>
  <Slides>34</Slides>
  <Notes>1</Notes>
  <HiddenSlides>0</HiddenSlides>
  <MMClips>0</MMClips>
  <ScaleCrop>false</ScaleCrop>
  <HeadingPairs>
    <vt:vector size="4" baseType="variant">
      <vt:variant>
        <vt:lpstr>Tema</vt:lpstr>
      </vt:variant>
      <vt:variant>
        <vt:i4>1</vt:i4>
      </vt:variant>
      <vt:variant>
        <vt:lpstr>Títulos de diapositiva</vt:lpstr>
      </vt:variant>
      <vt:variant>
        <vt:i4>34</vt:i4>
      </vt:variant>
    </vt:vector>
  </HeadingPairs>
  <TitlesOfParts>
    <vt:vector size="35" baseType="lpstr">
      <vt:lpstr>Tema de Office</vt:lpstr>
      <vt:lpstr>LA GRACIA Y LA LEY EN EL NUEVO TESTAMENTO</vt:lpstr>
      <vt:lpstr>LA GRACIA Y LA LEY EN EL NUEVO TESTAMENTO</vt:lpstr>
      <vt:lpstr>Presentación de PowerPoint</vt:lpstr>
      <vt:lpstr>Presentación de PowerPoint</vt:lpstr>
      <vt:lpstr>Presentación de PowerPoint</vt:lpstr>
      <vt:lpstr>Presentación de PowerPoint</vt:lpstr>
      <vt:lpstr>La ley en perspectiva</vt:lpstr>
      <vt:lpstr>Presentación de PowerPoint</vt:lpstr>
      <vt:lpstr>Observa las dos imágenes de está diapositiva:</vt:lpstr>
      <vt:lpstr>La ley ritual apuntaba a Cristo, Y Él le dio cumplimiento en la cruz.  Lea Juan 14:15.</vt:lpstr>
      <vt:lpstr>Presentación de PowerPoint</vt:lpstr>
      <vt:lpstr>Presentación de PowerPoint</vt:lpstr>
      <vt:lpstr>Presentación de PowerPoint</vt:lpstr>
      <vt:lpstr>Presentación de PowerPoint</vt:lpstr>
      <vt:lpstr>La “gracia” del falso cristianismo</vt:lpstr>
      <vt:lpstr>Presentación de PowerPoint</vt:lpstr>
      <vt:lpstr>Presentación de PowerPoint</vt:lpstr>
      <vt:lpstr>Presentación de PowerPoint</vt:lpstr>
      <vt:lpstr>Presentación de PowerPoint</vt:lpstr>
      <vt:lpstr>Gracia — La verdadera definición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GRACIA Y LA LEY EN EL NUEVO TESTAMENTO</dc:title>
  <dc:creator>HUMBERTO</dc:creator>
  <cp:lastModifiedBy>HUMBERTO</cp:lastModifiedBy>
  <cp:revision>114</cp:revision>
  <dcterms:created xsi:type="dcterms:W3CDTF">2015-12-09T01:28:37Z</dcterms:created>
  <dcterms:modified xsi:type="dcterms:W3CDTF">2015-12-18T23:59:07Z</dcterms:modified>
</cp:coreProperties>
</file>